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92" r:id="rId4"/>
    <p:sldId id="258" r:id="rId5"/>
    <p:sldId id="259" r:id="rId6"/>
    <p:sldId id="260" r:id="rId7"/>
    <p:sldId id="293" r:id="rId8"/>
    <p:sldId id="261" r:id="rId9"/>
    <p:sldId id="294" r:id="rId10"/>
    <p:sldId id="262" r:id="rId11"/>
    <p:sldId id="295" r:id="rId12"/>
    <p:sldId id="263" r:id="rId13"/>
    <p:sldId id="296" r:id="rId14"/>
    <p:sldId id="264" r:id="rId15"/>
    <p:sldId id="297" r:id="rId16"/>
    <p:sldId id="265" r:id="rId17"/>
    <p:sldId id="298" r:id="rId18"/>
    <p:sldId id="266" r:id="rId19"/>
    <p:sldId id="267" r:id="rId20"/>
    <p:sldId id="299" r:id="rId21"/>
    <p:sldId id="268" r:id="rId22"/>
    <p:sldId id="300" r:id="rId23"/>
    <p:sldId id="269" r:id="rId24"/>
    <p:sldId id="301" r:id="rId25"/>
    <p:sldId id="270" r:id="rId26"/>
    <p:sldId id="302" r:id="rId27"/>
    <p:sldId id="271" r:id="rId28"/>
    <p:sldId id="303" r:id="rId29"/>
    <p:sldId id="272" r:id="rId30"/>
    <p:sldId id="304" r:id="rId31"/>
    <p:sldId id="273" r:id="rId32"/>
    <p:sldId id="274" r:id="rId33"/>
    <p:sldId id="305" r:id="rId34"/>
    <p:sldId id="275" r:id="rId35"/>
    <p:sldId id="306" r:id="rId36"/>
    <p:sldId id="276" r:id="rId37"/>
    <p:sldId id="307" r:id="rId38"/>
    <p:sldId id="277" r:id="rId39"/>
    <p:sldId id="308" r:id="rId40"/>
    <p:sldId id="278" r:id="rId41"/>
    <p:sldId id="279" r:id="rId42"/>
    <p:sldId id="309" r:id="rId43"/>
    <p:sldId id="280" r:id="rId44"/>
    <p:sldId id="310" r:id="rId45"/>
    <p:sldId id="281" r:id="rId46"/>
    <p:sldId id="311" r:id="rId47"/>
    <p:sldId id="282" r:id="rId48"/>
    <p:sldId id="312" r:id="rId49"/>
    <p:sldId id="283" r:id="rId50"/>
    <p:sldId id="313" r:id="rId51"/>
    <p:sldId id="284" r:id="rId52"/>
    <p:sldId id="314" r:id="rId53"/>
    <p:sldId id="285" r:id="rId54"/>
    <p:sldId id="315" r:id="rId55"/>
    <p:sldId id="286" r:id="rId56"/>
    <p:sldId id="316" r:id="rId57"/>
    <p:sldId id="287" r:id="rId58"/>
    <p:sldId id="317" r:id="rId59"/>
    <p:sldId id="288" r:id="rId60"/>
    <p:sldId id="318" r:id="rId61"/>
    <p:sldId id="289" r:id="rId62"/>
    <p:sldId id="290" r:id="rId63"/>
    <p:sldId id="291" r:id="rId64"/>
    <p:sldId id="319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E530933-ECD5-455C-BFDC-885FD5F5D6D1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789A5A9-90DE-4FF1-A22F-E2C6DAAA21F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564904"/>
            <a:ext cx="8062912" cy="147002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Тема: Заболевания </a:t>
            </a:r>
            <a:r>
              <a:rPr lang="ru-RU" sz="3600" b="1" dirty="0"/>
              <a:t>крови и кроветворных органов (анемии, лейкозы, гемофилия, геморрагический </a:t>
            </a:r>
            <a:r>
              <a:rPr lang="ru-RU" sz="3600" b="1" dirty="0" err="1"/>
              <a:t>васкулит</a:t>
            </a:r>
            <a:r>
              <a:rPr lang="ru-RU" sz="3600" b="1" dirty="0"/>
              <a:t>, тромбоцитопеническая пурпура)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8062912" cy="17526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Дисциплина: Педиатрия (6 семестр)</a:t>
            </a:r>
          </a:p>
          <a:p>
            <a:r>
              <a:rPr lang="ru-RU" sz="2400" b="1" dirty="0" smtClean="0"/>
              <a:t>Отделение: Лечебное дело</a:t>
            </a:r>
          </a:p>
          <a:p>
            <a:r>
              <a:rPr lang="ru-RU" sz="2400" b="1" dirty="0" smtClean="0"/>
              <a:t>Преподаватель: </a:t>
            </a:r>
            <a:r>
              <a:rPr lang="ru-RU" sz="2400" b="1" dirty="0" err="1" smtClean="0"/>
              <a:t>Дуюнова</a:t>
            </a:r>
            <a:r>
              <a:rPr lang="ru-RU" sz="2400" b="1" dirty="0" smtClean="0"/>
              <a:t> Н.В.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4354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Значение крови и кроветворных органов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4008" indent="0" algn="just">
              <a:buNone/>
            </a:pPr>
            <a:r>
              <a:rPr lang="ru-RU" b="1" dirty="0" smtClean="0"/>
              <a:t>	Кровь</a:t>
            </a:r>
            <a:r>
              <a:rPr lang="ru-RU" dirty="0" smtClean="0"/>
              <a:t> </a:t>
            </a:r>
            <a:r>
              <a:rPr lang="ru-RU" dirty="0"/>
              <a:t>— это жидкая ткань организма, которая играет жизненно важную роль в поддержании гомеостаза и функционирования всех органов и систем, особенно у детей, где обменные процессы протекают интенсивнее.</a:t>
            </a:r>
          </a:p>
          <a:p>
            <a:pPr marL="64008" indent="0">
              <a:buNone/>
            </a:pPr>
            <a:r>
              <a:rPr lang="ru-RU" b="1" dirty="0"/>
              <a:t>Основные функции крови:</a:t>
            </a:r>
            <a:endParaRPr lang="ru-RU" dirty="0"/>
          </a:p>
          <a:p>
            <a:r>
              <a:rPr lang="ru-RU" b="1" dirty="0" smtClean="0"/>
              <a:t>Транспортная </a:t>
            </a:r>
            <a:r>
              <a:rPr lang="ru-RU" b="1" dirty="0"/>
              <a:t>функция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Кровь переносит кислород от лёгких к тканям и углекислый газ от тканей к лёгким. Также она транспортирует питательные вещества (глюкозу, аминокислоты, липиды), гормоны и продукты обмена.</a:t>
            </a:r>
          </a:p>
          <a:p>
            <a:r>
              <a:rPr lang="ru-RU" dirty="0" smtClean="0"/>
              <a:t> </a:t>
            </a:r>
            <a:r>
              <a:rPr lang="ru-RU" b="1" dirty="0"/>
              <a:t>Защитная функция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Осуществляется за счёт лейкоцитов и антител. Кровь защищает организм ребёнка от бактерий, вирусов и других патогенов, формируя иммунный ответ.</a:t>
            </a:r>
          </a:p>
          <a:p>
            <a:r>
              <a:rPr lang="ru-RU" b="1" dirty="0" smtClean="0"/>
              <a:t>Функция </a:t>
            </a:r>
            <a:r>
              <a:rPr lang="ru-RU" b="1" dirty="0"/>
              <a:t>свёртывания (гемостаз)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Тромбоциты и факторы свёртывания предотвращают кровопотерю при повреждении сосудов, обеспечивая образование тромба.</a:t>
            </a:r>
          </a:p>
          <a:p>
            <a:r>
              <a:rPr lang="ru-RU" b="1" dirty="0" smtClean="0"/>
              <a:t>Регуляторная </a:t>
            </a:r>
            <a:r>
              <a:rPr lang="ru-RU" b="1" dirty="0"/>
              <a:t>функция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Кровь участвует в поддержании постоянства внутренней среды организма (гомеостаза): регулирует температуру тела, кислотно-щелочное равновесие и водно-солевой баланс.</a:t>
            </a: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036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Кроветворные </a:t>
            </a:r>
            <a:r>
              <a:rPr lang="ru-RU" sz="3200" b="1" dirty="0" smtClean="0"/>
              <a:t>органы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/>
              <a:t>красный костный мозг — основной орган кроветворения</a:t>
            </a:r>
          </a:p>
          <a:p>
            <a:r>
              <a:rPr lang="ru-RU" sz="1800" dirty="0"/>
              <a:t>селезёнка — разрушение старых клеток крови</a:t>
            </a:r>
          </a:p>
          <a:p>
            <a:r>
              <a:rPr lang="ru-RU" sz="1800" dirty="0"/>
              <a:t>лимфатические узлы — участие в иммунной защите</a:t>
            </a:r>
          </a:p>
          <a:p>
            <a:pPr marL="64008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04" y="2996953"/>
            <a:ext cx="288032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654" y="2996952"/>
            <a:ext cx="2560286" cy="144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378" y="4653136"/>
            <a:ext cx="3511593" cy="197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70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Состав крови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6059016" cy="5114040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ru-RU" dirty="0"/>
              <a:t>Кровь состоит из </a:t>
            </a:r>
            <a:r>
              <a:rPr lang="ru-RU" b="1" dirty="0"/>
              <a:t>плазмы</a:t>
            </a:r>
            <a:r>
              <a:rPr lang="ru-RU" dirty="0"/>
              <a:t> и форменных элементов.</a:t>
            </a:r>
          </a:p>
          <a:p>
            <a:pPr marL="64008" indent="0">
              <a:buNone/>
            </a:pPr>
            <a:r>
              <a:rPr lang="ru-RU" dirty="0"/>
              <a:t>🧪 </a:t>
            </a:r>
            <a:r>
              <a:rPr lang="ru-RU" b="1" dirty="0"/>
              <a:t>Плазма (≈55%)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Жидкая часть крови, содержит воду, белки (альбумины, глобулины, фибриноген), электролиты, гормоны и продукты обмена.</a:t>
            </a:r>
          </a:p>
          <a:p>
            <a:pPr marL="64008" indent="0">
              <a:buNone/>
            </a:pPr>
            <a:r>
              <a:rPr lang="ru-RU" dirty="0"/>
              <a:t>🔴 </a:t>
            </a:r>
            <a:r>
              <a:rPr lang="ru-RU" b="1" dirty="0"/>
              <a:t>Эритроциты</a:t>
            </a:r>
            <a:endParaRPr lang="ru-RU" dirty="0"/>
          </a:p>
          <a:p>
            <a:r>
              <a:rPr lang="ru-RU" dirty="0"/>
              <a:t>Основная функция — перенос кислорода благодаря гемоглобину</a:t>
            </a:r>
          </a:p>
          <a:p>
            <a:r>
              <a:rPr lang="ru-RU" dirty="0"/>
              <a:t>Придают крови красный цвет</a:t>
            </a:r>
          </a:p>
          <a:p>
            <a:r>
              <a:rPr lang="ru-RU" dirty="0"/>
              <a:t>У детей их количество может изменяться в зависимости от возраста</a:t>
            </a:r>
          </a:p>
          <a:p>
            <a:pPr marL="64008" indent="0">
              <a:buNone/>
            </a:pPr>
            <a:r>
              <a:rPr lang="ru-RU" dirty="0"/>
              <a:t>⚪ </a:t>
            </a:r>
            <a:r>
              <a:rPr lang="ru-RU" b="1" dirty="0"/>
              <a:t>Лейкоциты</a:t>
            </a:r>
            <a:endParaRPr lang="ru-RU" dirty="0"/>
          </a:p>
          <a:p>
            <a:r>
              <a:rPr lang="ru-RU" dirty="0"/>
              <a:t>Отвечают за иммунитет</a:t>
            </a:r>
          </a:p>
          <a:p>
            <a:r>
              <a:rPr lang="ru-RU" dirty="0"/>
              <a:t>Участвуют в борьбе с инфекциями</a:t>
            </a:r>
          </a:p>
          <a:p>
            <a:r>
              <a:rPr lang="ru-RU" dirty="0"/>
              <a:t>Делятся на несколько видов (нейтрофилы, лимфоциты и др.)</a:t>
            </a:r>
          </a:p>
          <a:p>
            <a:pPr marL="64008" indent="0">
              <a:buNone/>
            </a:pPr>
            <a:r>
              <a:rPr lang="ru-RU" dirty="0"/>
              <a:t>🟣 </a:t>
            </a:r>
            <a:r>
              <a:rPr lang="ru-RU" b="1" dirty="0"/>
              <a:t>Тромбоциты</a:t>
            </a:r>
            <a:endParaRPr lang="ru-RU" dirty="0"/>
          </a:p>
          <a:p>
            <a:r>
              <a:rPr lang="ru-RU" dirty="0"/>
              <a:t>Участвуют в процессе свёртывания крови</a:t>
            </a:r>
          </a:p>
          <a:p>
            <a:r>
              <a:rPr lang="ru-RU" dirty="0"/>
              <a:t>Предотвращают кровотечения</a:t>
            </a:r>
          </a:p>
          <a:p>
            <a:r>
              <a:rPr lang="ru-RU" dirty="0"/>
              <a:t>Образуют первичный тромб при повреждении сосудов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Любые нарушения в составе крови или работе кроветворных органов приводят к развитию заболеваний, таких как анемии, лейкозы и геморрагические диатезы, что особенно важно учитывать в педиатрической практике</a:t>
            </a:r>
            <a:r>
              <a:rPr lang="ru-RU" dirty="0" smtClean="0"/>
              <a:t>.</a:t>
            </a:r>
            <a:endParaRPr lang="ru-RU" dirty="0"/>
          </a:p>
          <a:p>
            <a:pPr marL="64008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908720"/>
            <a:ext cx="2286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77238"/>
            <a:ext cx="22860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580" y="5301208"/>
            <a:ext cx="1524765" cy="114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80" y="3809620"/>
            <a:ext cx="1734552" cy="129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26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Анемия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412776"/>
            <a:ext cx="5565304" cy="5208240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ru-RU" b="1" dirty="0"/>
              <a:t>Анемия</a:t>
            </a:r>
            <a:r>
              <a:rPr lang="ru-RU" dirty="0"/>
              <a:t> — это патологическое состояние, при котором происходит снижение уровня </a:t>
            </a:r>
            <a:r>
              <a:rPr lang="ru-RU" b="1" dirty="0"/>
              <a:t>гемоглобина</a:t>
            </a:r>
            <a:r>
              <a:rPr lang="ru-RU" dirty="0"/>
              <a:t> и/или количества </a:t>
            </a:r>
            <a:r>
              <a:rPr lang="ru-RU" b="1" dirty="0"/>
              <a:t>эритроцитов</a:t>
            </a:r>
            <a:r>
              <a:rPr lang="ru-RU" dirty="0"/>
              <a:t> в крови ниже возрастной нормы, что приводит к нарушению доставки кислорода к тканям организма.</a:t>
            </a:r>
          </a:p>
          <a:p>
            <a:pPr marL="64008" indent="0">
              <a:buNone/>
            </a:pPr>
            <a:r>
              <a:rPr lang="ru-RU" dirty="0"/>
              <a:t>У детей анемия встречается особенно часто, так как их организм активно растёт и требует повышенного поступления железа и витаминов.</a:t>
            </a:r>
          </a:p>
          <a:p>
            <a:pPr marL="64008" indent="0">
              <a:buNone/>
            </a:pPr>
            <a:r>
              <a:rPr lang="ru-RU" b="1" dirty="0"/>
              <a:t>Патогенез:</a:t>
            </a:r>
            <a:endParaRPr lang="ru-RU" dirty="0"/>
          </a:p>
          <a:p>
            <a:r>
              <a:rPr lang="ru-RU" dirty="0"/>
              <a:t>снижение синтеза гемоглобина</a:t>
            </a:r>
          </a:p>
          <a:p>
            <a:r>
              <a:rPr lang="ru-RU" dirty="0"/>
              <a:t>нарушение образования эритроцитов в костном мозге</a:t>
            </a:r>
          </a:p>
          <a:p>
            <a:r>
              <a:rPr lang="ru-RU" dirty="0"/>
              <a:t>повышенное разрушение эритроцитов</a:t>
            </a:r>
          </a:p>
          <a:p>
            <a:r>
              <a:rPr lang="ru-RU" dirty="0"/>
              <a:t>кровопотери</a:t>
            </a:r>
          </a:p>
          <a:p>
            <a:pPr marL="64008" indent="0">
              <a:buNone/>
            </a:pPr>
            <a:r>
              <a:rPr lang="ru-RU" b="1" dirty="0"/>
              <a:t>Морфологические виды анемий:</a:t>
            </a:r>
            <a:endParaRPr lang="ru-RU" dirty="0"/>
          </a:p>
          <a:p>
            <a:r>
              <a:rPr lang="ru-RU" b="1" dirty="0" err="1"/>
              <a:t>Нормоцитарная</a:t>
            </a:r>
            <a:r>
              <a:rPr lang="ru-RU" dirty="0"/>
              <a:t> — эритроциты нормального размера</a:t>
            </a:r>
          </a:p>
          <a:p>
            <a:r>
              <a:rPr lang="ru-RU" b="1" dirty="0" err="1"/>
              <a:t>Микроцитарная</a:t>
            </a:r>
            <a:r>
              <a:rPr lang="ru-RU" dirty="0"/>
              <a:t> — уменьшенные эритроциты (чаще при дефиците железа)</a:t>
            </a:r>
          </a:p>
          <a:p>
            <a:r>
              <a:rPr lang="ru-RU" b="1" dirty="0" err="1"/>
              <a:t>Макроцитарная</a:t>
            </a:r>
            <a:r>
              <a:rPr lang="ru-RU" dirty="0"/>
              <a:t> — увеличенные эритроциты (при дефиците витамина B12 или фолиевой кислоты)</a:t>
            </a:r>
          </a:p>
          <a:p>
            <a:pPr marL="64008" indent="0">
              <a:buNone/>
            </a:pPr>
            <a:r>
              <a:rPr lang="ru-RU" b="1" dirty="0"/>
              <a:t>Значение: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Анемия приводит к гипоксии тканей, что особенно опасно для мозга ребёнка и может влиять на его физическое и умственное развитие.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280831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04" y="3861048"/>
            <a:ext cx="2812535" cy="183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13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Этиология анемий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5626968" cy="5589240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Анемии имеют разнообразные причины, которые важно учитывать для правильного лечения.</a:t>
            </a:r>
          </a:p>
          <a:p>
            <a:pPr marL="64008" indent="0">
              <a:buNone/>
            </a:pPr>
            <a:r>
              <a:rPr lang="ru-RU" b="1" dirty="0"/>
              <a:t>Основные виды анемий и их причины:</a:t>
            </a:r>
          </a:p>
          <a:p>
            <a:pPr marL="64008" indent="0">
              <a:buNone/>
            </a:pPr>
            <a:r>
              <a:rPr lang="ru-RU" dirty="0"/>
              <a:t>🔴 </a:t>
            </a:r>
            <a:r>
              <a:rPr lang="ru-RU" b="1" dirty="0"/>
              <a:t>Железодефицитная анемия (ЖДА)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Самая распространённая у детей</a:t>
            </a:r>
            <a:br>
              <a:rPr lang="ru-RU" dirty="0"/>
            </a:br>
            <a:r>
              <a:rPr lang="ru-RU" b="1" dirty="0"/>
              <a:t>Причины:</a:t>
            </a:r>
            <a:endParaRPr lang="ru-RU" dirty="0"/>
          </a:p>
          <a:p>
            <a:r>
              <a:rPr lang="ru-RU" dirty="0"/>
              <a:t>недостаточное поступление железа с пищей</a:t>
            </a:r>
          </a:p>
          <a:p>
            <a:r>
              <a:rPr lang="ru-RU" dirty="0"/>
              <a:t>нарушение всасывания в кишечнике</a:t>
            </a:r>
          </a:p>
          <a:p>
            <a:r>
              <a:rPr lang="ru-RU" dirty="0"/>
              <a:t>хронические кровопотери</a:t>
            </a:r>
          </a:p>
          <a:p>
            <a:r>
              <a:rPr lang="ru-RU" dirty="0"/>
              <a:t>быстрый рост организма</a:t>
            </a:r>
          </a:p>
          <a:p>
            <a:pPr marL="64008" indent="0">
              <a:buNone/>
            </a:pPr>
            <a:r>
              <a:rPr lang="ru-RU" dirty="0"/>
              <a:t>🟣 </a:t>
            </a:r>
            <a:r>
              <a:rPr lang="ru-RU" b="1" dirty="0"/>
              <a:t>В12-дефицитная анемия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Причины:</a:t>
            </a:r>
            <a:endParaRPr lang="ru-RU" dirty="0"/>
          </a:p>
          <a:p>
            <a:r>
              <a:rPr lang="ru-RU" dirty="0"/>
              <a:t>недостаток витамина B12</a:t>
            </a:r>
          </a:p>
          <a:p>
            <a:r>
              <a:rPr lang="ru-RU" dirty="0"/>
              <a:t>заболевания желудка (нарушение всасывания)</a:t>
            </a:r>
          </a:p>
          <a:p>
            <a:r>
              <a:rPr lang="ru-RU" dirty="0"/>
              <a:t>паразитарные инфекции</a:t>
            </a:r>
          </a:p>
          <a:p>
            <a:pPr marL="64008" indent="0">
              <a:buNone/>
            </a:pPr>
            <a:r>
              <a:rPr lang="ru-RU" dirty="0"/>
              <a:t>🟢 </a:t>
            </a:r>
            <a:r>
              <a:rPr lang="ru-RU" b="1" dirty="0" err="1"/>
              <a:t>Фолиеводефицитная</a:t>
            </a:r>
            <a:r>
              <a:rPr lang="ru-RU" b="1" dirty="0"/>
              <a:t> анемия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Причины:</a:t>
            </a:r>
            <a:endParaRPr lang="ru-RU" dirty="0"/>
          </a:p>
          <a:p>
            <a:r>
              <a:rPr lang="ru-RU" dirty="0"/>
              <a:t>дефицит фолиевой </a:t>
            </a:r>
            <a:r>
              <a:rPr lang="ru-RU" dirty="0" smtClean="0"/>
              <a:t>кислоты</a:t>
            </a:r>
            <a:endParaRPr lang="ru-RU" dirty="0"/>
          </a:p>
          <a:p>
            <a:r>
              <a:rPr lang="ru-RU" dirty="0"/>
              <a:t>неправильное питание</a:t>
            </a:r>
          </a:p>
          <a:p>
            <a:r>
              <a:rPr lang="ru-RU" dirty="0"/>
              <a:t>повышенная потребность (рост, инфекции)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25160"/>
            <a:ext cx="3888432" cy="2661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132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3384376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🟡 </a:t>
            </a:r>
            <a:r>
              <a:rPr lang="ru-RU" b="1" dirty="0"/>
              <a:t>Гемолитическая анемия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Причины:</a:t>
            </a:r>
            <a:endParaRPr lang="ru-RU" dirty="0"/>
          </a:p>
          <a:p>
            <a:r>
              <a:rPr lang="ru-RU" dirty="0"/>
              <a:t>наследственные дефекты эритроцитов</a:t>
            </a:r>
          </a:p>
          <a:p>
            <a:r>
              <a:rPr lang="ru-RU" dirty="0"/>
              <a:t>аутоиммунные процессы</a:t>
            </a:r>
          </a:p>
          <a:p>
            <a:r>
              <a:rPr lang="ru-RU" dirty="0"/>
              <a:t>инфекции, интоксикации</a:t>
            </a:r>
          </a:p>
          <a:p>
            <a:pPr marL="64008" indent="0">
              <a:buNone/>
            </a:pPr>
            <a:r>
              <a:rPr lang="ru-RU" dirty="0"/>
              <a:t>🔵 </a:t>
            </a:r>
            <a:r>
              <a:rPr lang="ru-RU" b="1" dirty="0"/>
              <a:t>Анемия при хронических заболеваниях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Причины:</a:t>
            </a:r>
            <a:endParaRPr lang="ru-RU" dirty="0"/>
          </a:p>
          <a:p>
            <a:r>
              <a:rPr lang="ru-RU" dirty="0"/>
              <a:t>хронические инфекции</a:t>
            </a:r>
          </a:p>
          <a:p>
            <a:r>
              <a:rPr lang="ru-RU" dirty="0"/>
              <a:t>воспалительные процессы</a:t>
            </a:r>
          </a:p>
          <a:p>
            <a:r>
              <a:rPr lang="ru-RU" dirty="0"/>
              <a:t>онкологические заболевания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Разные виды анемий требуют различного подхода к диагностике и лечению, поэтому важно правильно определить причину.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0" y="4005064"/>
            <a:ext cx="356439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https://avatars.mds.yandex.net/i?id=59f46f537b3432a66ac0189689268fde13f3971d-456690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358681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28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Клиника и симптомы анемии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83920"/>
            <a:ext cx="5842992" cy="547408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Клинические проявления анемии связаны с кислородным голоданием тканей (</a:t>
            </a:r>
            <a:r>
              <a:rPr lang="ru-RU" b="1" dirty="0"/>
              <a:t>гипоксией</a:t>
            </a:r>
            <a:r>
              <a:rPr lang="ru-RU" dirty="0"/>
              <a:t>) и зависят от степени тяжести заболевания.</a:t>
            </a:r>
          </a:p>
          <a:p>
            <a:pPr marL="64008" indent="0">
              <a:buNone/>
            </a:pPr>
            <a:r>
              <a:rPr lang="ru-RU" b="1" dirty="0"/>
              <a:t>Общие симптомы:</a:t>
            </a:r>
          </a:p>
          <a:p>
            <a:pPr marL="64008" indent="0">
              <a:buNone/>
            </a:pPr>
            <a:r>
              <a:rPr lang="ru-RU" dirty="0"/>
              <a:t>😴 </a:t>
            </a:r>
            <a:r>
              <a:rPr lang="ru-RU" b="1" dirty="0"/>
              <a:t>Слабость и повышенная утомляемость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Ребёнок быстро устаёт, становится вялым, снижается активность.</a:t>
            </a:r>
          </a:p>
          <a:p>
            <a:pPr marL="64008" indent="0">
              <a:buNone/>
            </a:pPr>
            <a:r>
              <a:rPr lang="ru-RU" dirty="0"/>
              <a:t>🎨 </a:t>
            </a:r>
            <a:r>
              <a:rPr lang="ru-RU" b="1" dirty="0"/>
              <a:t>Бледность кожи и слизистых оболочек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Один из самых ранних признаков, особенно заметен на лице и ладонях.</a:t>
            </a:r>
          </a:p>
          <a:p>
            <a:pPr marL="64008" indent="0">
              <a:buNone/>
            </a:pPr>
            <a:r>
              <a:rPr lang="ru-RU" dirty="0"/>
              <a:t>💫 </a:t>
            </a:r>
            <a:r>
              <a:rPr lang="ru-RU" b="1" dirty="0"/>
              <a:t>Головокружение и головные боли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Связаны с недостаточным поступлением кислорода в мозг.</a:t>
            </a:r>
          </a:p>
          <a:p>
            <a:pPr marL="64008" indent="0">
              <a:buNone/>
            </a:pPr>
            <a:r>
              <a:rPr lang="ru-RU" dirty="0"/>
              <a:t>💨 </a:t>
            </a:r>
            <a:r>
              <a:rPr lang="ru-RU" b="1" dirty="0"/>
              <a:t>Одышка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Появляется даже при небольшой физической нагрузке.</a:t>
            </a:r>
          </a:p>
          <a:p>
            <a:pPr marL="64008" indent="0">
              <a:buNone/>
            </a:pPr>
            <a:r>
              <a:rPr lang="ru-RU" dirty="0"/>
              <a:t>❤️ </a:t>
            </a:r>
            <a:r>
              <a:rPr lang="ru-RU" b="1" dirty="0"/>
              <a:t>Тахикардия (учащённое сердцебиение)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Компенсаторная реакция организма на гипоксию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89909"/>
            <a:ext cx="2726432" cy="272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242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548680"/>
            <a:ext cx="4845224" cy="5976664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b="1" dirty="0"/>
              <a:t>Специфические признаки:</a:t>
            </a:r>
          </a:p>
          <a:p>
            <a:pPr marL="64008" indent="0">
              <a:buNone/>
            </a:pPr>
            <a:r>
              <a:rPr lang="ru-RU" dirty="0"/>
              <a:t>💅 </a:t>
            </a:r>
            <a:r>
              <a:rPr lang="ru-RU" b="1" dirty="0"/>
              <a:t>Изменения ногтей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Ломкость, истончение, «ложкообразная» форма (</a:t>
            </a:r>
            <a:r>
              <a:rPr lang="ru-RU" dirty="0" err="1"/>
              <a:t>койлонихия</a:t>
            </a:r>
            <a:r>
              <a:rPr lang="ru-RU" dirty="0"/>
              <a:t>).</a:t>
            </a:r>
          </a:p>
          <a:p>
            <a:pPr marL="64008" indent="0">
              <a:buNone/>
            </a:pPr>
            <a:r>
              <a:rPr lang="ru-RU" dirty="0"/>
              <a:t>👄 </a:t>
            </a:r>
            <a:r>
              <a:rPr lang="ru-RU" b="1" dirty="0"/>
              <a:t>Трещины в уголках рта (</a:t>
            </a:r>
            <a:r>
              <a:rPr lang="ru-RU" b="1" dirty="0" err="1"/>
              <a:t>заеды</a:t>
            </a:r>
            <a:r>
              <a:rPr lang="ru-RU" b="1" dirty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Характерны при дефиците железа и витаминов.</a:t>
            </a:r>
          </a:p>
          <a:p>
            <a:pPr marL="64008" indent="0">
              <a:buNone/>
            </a:pPr>
            <a:r>
              <a:rPr lang="ru-RU" dirty="0"/>
              <a:t>👅 </a:t>
            </a:r>
            <a:r>
              <a:rPr lang="ru-RU" b="1" dirty="0"/>
              <a:t>Глоссит (воспаление языка)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Язык становится гладким, ярко-красным.</a:t>
            </a:r>
          </a:p>
          <a:p>
            <a:pPr marL="64008" indent="0">
              <a:buNone/>
            </a:pPr>
            <a:r>
              <a:rPr lang="ru-RU" dirty="0"/>
              <a:t>🧠 </a:t>
            </a:r>
            <a:r>
              <a:rPr lang="ru-RU" b="1" dirty="0"/>
              <a:t>Нарушение концентрации и памяти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Особенно важно у детей — влияет на обучение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Раннее </a:t>
            </a:r>
            <a:r>
              <a:rPr lang="ru-RU" dirty="0"/>
              <a:t>выявление симптомов анемии позволяет своевременно начать лечение и предотвратить осложнения.</a:t>
            </a:r>
          </a:p>
          <a:p>
            <a:endParaRPr lang="ru-RU" dirty="0"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99"/>
          <a:stretch/>
        </p:blipFill>
        <p:spPr bwMode="auto">
          <a:xfrm>
            <a:off x="173297" y="1124744"/>
            <a:ext cx="375627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55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Факторы риска анемии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Развитие анемии у детей зависит от ряда факторов, которые могут действовать как по отдельности, так и в сочетании.</a:t>
            </a:r>
          </a:p>
          <a:p>
            <a:pPr marL="64008" indent="0">
              <a:buNone/>
            </a:pPr>
            <a:r>
              <a:rPr lang="ru-RU" b="1" dirty="0"/>
              <a:t>Основные факторы риска:</a:t>
            </a:r>
          </a:p>
          <a:p>
            <a:r>
              <a:rPr lang="ru-RU" dirty="0"/>
              <a:t>🥗 </a:t>
            </a:r>
            <a:r>
              <a:rPr lang="ru-RU" b="1" dirty="0"/>
              <a:t>Недостаточное питание</a:t>
            </a:r>
            <a:endParaRPr lang="ru-RU" dirty="0"/>
          </a:p>
          <a:p>
            <a:r>
              <a:rPr lang="ru-RU" dirty="0"/>
              <a:t>дефицит железа, витамина B12, фолиевой кислоты</a:t>
            </a:r>
          </a:p>
          <a:p>
            <a:r>
              <a:rPr lang="ru-RU" dirty="0"/>
              <a:t>несбалансированное питание (недостаток мяса, овощей, фруктов)</a:t>
            </a:r>
          </a:p>
          <a:p>
            <a:r>
              <a:rPr lang="ru-RU" dirty="0"/>
              <a:t>искусственное вскармливание без обогащённых смесей</a:t>
            </a:r>
          </a:p>
          <a:p>
            <a:r>
              <a:rPr lang="ru-RU" dirty="0"/>
              <a:t>позднее введение прикорма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Повышенная потребность организма</a:t>
            </a:r>
            <a:endParaRPr lang="ru-RU" dirty="0"/>
          </a:p>
          <a:p>
            <a:r>
              <a:rPr lang="ru-RU" dirty="0"/>
              <a:t>периоды активного роста (особенно у детей до 3 лет и подростков)</a:t>
            </a:r>
          </a:p>
          <a:p>
            <a:r>
              <a:rPr lang="ru-RU" dirty="0"/>
              <a:t>недоношенность</a:t>
            </a:r>
          </a:p>
          <a:p>
            <a:r>
              <a:rPr lang="ru-RU" dirty="0"/>
              <a:t>многоплодная беременность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Хронические заболевания желудочно-кишечного тракта</a:t>
            </a:r>
            <a:endParaRPr lang="ru-RU" dirty="0"/>
          </a:p>
          <a:p>
            <a:r>
              <a:rPr lang="ru-RU" dirty="0"/>
              <a:t>гастрит, энтерит, </a:t>
            </a:r>
            <a:r>
              <a:rPr lang="ru-RU" dirty="0" err="1"/>
              <a:t>целиакия</a:t>
            </a:r>
            <a:endParaRPr lang="ru-RU" dirty="0"/>
          </a:p>
          <a:p>
            <a:r>
              <a:rPr lang="ru-RU" dirty="0"/>
              <a:t>нарушение всасывания железа и витаминов</a:t>
            </a:r>
          </a:p>
          <a:p>
            <a:r>
              <a:rPr lang="ru-RU" dirty="0"/>
              <a:t>дисбактериоз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35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Хронические инфекции и воспалительные процессы</a:t>
            </a:r>
            <a:endParaRPr lang="ru-RU" dirty="0"/>
          </a:p>
          <a:p>
            <a:r>
              <a:rPr lang="ru-RU" dirty="0"/>
              <a:t>длительно протекающие заболевания</a:t>
            </a:r>
          </a:p>
          <a:p>
            <a:r>
              <a:rPr lang="ru-RU" dirty="0"/>
              <a:t>снижение усвоения микроэлементов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Генетическая предрасположенность</a:t>
            </a:r>
            <a:endParaRPr lang="ru-RU" dirty="0"/>
          </a:p>
          <a:p>
            <a:r>
              <a:rPr lang="ru-RU" dirty="0"/>
              <a:t>наследственные формы анемий (например, гемолитические анемии)</a:t>
            </a:r>
          </a:p>
          <a:p>
            <a:r>
              <a:rPr lang="ru-RU" dirty="0"/>
              <a:t>врождённые нарушения кроветворения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Кровопотери</a:t>
            </a:r>
            <a:endParaRPr lang="ru-RU" dirty="0"/>
          </a:p>
          <a:p>
            <a:r>
              <a:rPr lang="ru-RU" dirty="0"/>
              <a:t>частые носовые кровотечения</a:t>
            </a:r>
          </a:p>
          <a:p>
            <a:r>
              <a:rPr lang="ru-RU" dirty="0"/>
              <a:t>паразитарные заболевания</a:t>
            </a:r>
          </a:p>
          <a:p>
            <a:r>
              <a:rPr lang="ru-RU" dirty="0"/>
              <a:t>травмы или операции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Знание факторов риска позволяет проводить профилактику анемии, особенно у детей из группы повышенного риска.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045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Осложнения анемии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При отсутствии своевременного лечения анемия может привести к серьёзным последствиям, особенно в детском возрасте.</a:t>
            </a:r>
          </a:p>
          <a:p>
            <a:pPr marL="64008" indent="0">
              <a:buNone/>
            </a:pPr>
            <a:r>
              <a:rPr lang="ru-RU" b="1" dirty="0"/>
              <a:t>Основные осложнения:</a:t>
            </a:r>
          </a:p>
          <a:p>
            <a:pPr marL="64008" indent="0">
              <a:buNone/>
            </a:pPr>
            <a:r>
              <a:rPr lang="ru-RU" dirty="0"/>
              <a:t>🧠 </a:t>
            </a:r>
            <a:r>
              <a:rPr lang="ru-RU" b="1" dirty="0"/>
              <a:t>Задержка физического и умственного развития</a:t>
            </a:r>
            <a:endParaRPr lang="ru-RU" dirty="0"/>
          </a:p>
          <a:p>
            <a:r>
              <a:rPr lang="ru-RU" dirty="0"/>
              <a:t>замедление роста и набора массы тела</a:t>
            </a:r>
          </a:p>
          <a:p>
            <a:r>
              <a:rPr lang="ru-RU" dirty="0"/>
              <a:t>снижение когнитивных функций (памяти, внимания)</a:t>
            </a:r>
          </a:p>
          <a:p>
            <a:r>
              <a:rPr lang="ru-RU" dirty="0"/>
              <a:t>ухудшение успеваемости в школе</a:t>
            </a:r>
          </a:p>
          <a:p>
            <a:pPr marL="64008" indent="0">
              <a:buNone/>
            </a:pPr>
            <a:r>
              <a:rPr lang="ru-RU" dirty="0"/>
              <a:t>❤️ </a:t>
            </a:r>
            <a:r>
              <a:rPr lang="ru-RU" b="1" dirty="0"/>
              <a:t>Сердечно-сосудистые нарушения</a:t>
            </a:r>
            <a:endParaRPr lang="ru-RU" dirty="0"/>
          </a:p>
          <a:p>
            <a:r>
              <a:rPr lang="ru-RU" dirty="0"/>
              <a:t>тахикардия</a:t>
            </a:r>
          </a:p>
          <a:p>
            <a:r>
              <a:rPr lang="ru-RU" dirty="0"/>
              <a:t>увеличение нагрузки на сердце</a:t>
            </a:r>
          </a:p>
          <a:p>
            <a:r>
              <a:rPr lang="ru-RU" dirty="0"/>
              <a:t>развитие сердечной недостаточности при тяжёлых формах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Снижение иммунитета</a:t>
            </a:r>
            <a:endParaRPr lang="ru-RU" dirty="0"/>
          </a:p>
          <a:p>
            <a:r>
              <a:rPr lang="ru-RU" dirty="0"/>
              <a:t>частые простудные заболевания</a:t>
            </a:r>
          </a:p>
          <a:p>
            <a:r>
              <a:rPr lang="ru-RU" dirty="0"/>
              <a:t>склонность к инфекциям</a:t>
            </a:r>
          </a:p>
          <a:p>
            <a:r>
              <a:rPr lang="ru-RU" dirty="0"/>
              <a:t>длительное течение болезней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22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6120680" cy="6048672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💨 </a:t>
            </a:r>
            <a:r>
              <a:rPr lang="ru-RU" b="1" dirty="0"/>
              <a:t>Хроническая гипоксия тканей</a:t>
            </a:r>
            <a:endParaRPr lang="ru-RU" dirty="0"/>
          </a:p>
          <a:p>
            <a:r>
              <a:rPr lang="ru-RU" dirty="0"/>
              <a:t>нарушение работы внутренних органов</a:t>
            </a:r>
          </a:p>
          <a:p>
            <a:r>
              <a:rPr lang="ru-RU" dirty="0"/>
              <a:t>быстрая утомляемость</a:t>
            </a:r>
          </a:p>
          <a:p>
            <a:r>
              <a:rPr lang="ru-RU" dirty="0"/>
              <a:t>снижение переносимости физической нагрузки</a:t>
            </a:r>
          </a:p>
          <a:p>
            <a:pPr marL="64008" indent="0">
              <a:buNone/>
            </a:pPr>
            <a:r>
              <a:rPr lang="ru-RU" dirty="0"/>
              <a:t>🧒 </a:t>
            </a:r>
            <a:r>
              <a:rPr lang="ru-RU" b="1" dirty="0"/>
              <a:t>Нарушение качества жизни ребёнка</a:t>
            </a:r>
            <a:endParaRPr lang="ru-RU" dirty="0"/>
          </a:p>
          <a:p>
            <a:r>
              <a:rPr lang="ru-RU" dirty="0"/>
              <a:t>слабость, апатия</a:t>
            </a:r>
          </a:p>
          <a:p>
            <a:r>
              <a:rPr lang="ru-RU" dirty="0"/>
              <a:t>снижение активности</a:t>
            </a:r>
          </a:p>
          <a:p>
            <a:r>
              <a:rPr lang="ru-RU" dirty="0"/>
              <a:t>ухудшение общего самочувствия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Анемия — это не просто снижение гемоглобина, а состояние, которое влияет на весь организм ребёнка, поэтому требует своевременной диагностики и лечения.</a:t>
            </a:r>
          </a:p>
          <a:p>
            <a:endParaRPr lang="ru-RU" dirty="0"/>
          </a:p>
        </p:txBody>
      </p:sp>
      <p:pic>
        <p:nvPicPr>
          <p:cNvPr id="8194" name="Picture 2" descr="https://avatars.mds.yandex.net/i?id=8121ba6ea2615b6d22148b03b39253ade749381e-426406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88840"/>
            <a:ext cx="2880320" cy="324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018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Лечение анемии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268760"/>
            <a:ext cx="5709320" cy="5400600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Лечение анемии должно быть </a:t>
            </a:r>
            <a:r>
              <a:rPr lang="ru-RU" b="1" dirty="0"/>
              <a:t>комплексным</a:t>
            </a:r>
            <a:r>
              <a:rPr lang="ru-RU" dirty="0"/>
              <a:t> и направлено не только на повышение уровня гемоглобина, но и на устранение причины заболевания.</a:t>
            </a:r>
          </a:p>
          <a:p>
            <a:pPr marL="64008" indent="0">
              <a:buNone/>
            </a:pPr>
            <a:r>
              <a:rPr lang="ru-RU" b="1" dirty="0"/>
              <a:t>Основные направления лечения:</a:t>
            </a:r>
          </a:p>
          <a:p>
            <a:pPr marL="64008" indent="0">
              <a:buNone/>
            </a:pPr>
            <a:r>
              <a:rPr lang="ru-RU" dirty="0"/>
              <a:t>🥗 </a:t>
            </a:r>
            <a:r>
              <a:rPr lang="ru-RU" b="1" dirty="0"/>
              <a:t>Диетотерапия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Рацион ребёнка должен быть богат железом и витаминами:</a:t>
            </a:r>
          </a:p>
          <a:p>
            <a:r>
              <a:rPr lang="ru-RU" dirty="0"/>
              <a:t>мясо (говядина, печень, курица)</a:t>
            </a:r>
          </a:p>
          <a:p>
            <a:r>
              <a:rPr lang="ru-RU" dirty="0"/>
              <a:t>рыба</a:t>
            </a:r>
          </a:p>
          <a:p>
            <a:r>
              <a:rPr lang="ru-RU" dirty="0"/>
              <a:t>гречка, бобовые</a:t>
            </a:r>
          </a:p>
          <a:p>
            <a:r>
              <a:rPr lang="ru-RU" dirty="0"/>
              <a:t>зелёные овощи (шпинат, брокколи)</a:t>
            </a:r>
          </a:p>
          <a:p>
            <a:r>
              <a:rPr lang="ru-RU" dirty="0"/>
              <a:t>фрукты (яблоки, гранат)</a:t>
            </a:r>
          </a:p>
          <a:p>
            <a:pPr marL="64008" indent="0">
              <a:buNone/>
            </a:pPr>
            <a:r>
              <a:rPr lang="ru-RU" dirty="0"/>
              <a:t>Важно учитывать, что железо лучше усваивается с витамином C (например, с овощами и фруктами).</a:t>
            </a:r>
          </a:p>
          <a:p>
            <a:pPr marL="64008" indent="0">
              <a:buNone/>
            </a:pPr>
            <a:r>
              <a:rPr lang="ru-RU" dirty="0"/>
              <a:t>💊 </a:t>
            </a:r>
            <a:r>
              <a:rPr lang="ru-RU" b="1" dirty="0"/>
              <a:t>Витаминотерапия</a:t>
            </a:r>
            <a:endParaRPr lang="ru-RU" dirty="0"/>
          </a:p>
          <a:p>
            <a:r>
              <a:rPr lang="ru-RU" dirty="0"/>
              <a:t>витамин B12 — при В12-дефицитной анемии</a:t>
            </a:r>
          </a:p>
          <a:p>
            <a:r>
              <a:rPr lang="ru-RU" dirty="0"/>
              <a:t>фолиевая кислота — при </a:t>
            </a:r>
            <a:r>
              <a:rPr lang="ru-RU" dirty="0" err="1"/>
              <a:t>фолиеводефицитной</a:t>
            </a:r>
            <a:r>
              <a:rPr lang="ru-RU" dirty="0"/>
              <a:t> анемии</a:t>
            </a:r>
          </a:p>
          <a:p>
            <a:r>
              <a:rPr lang="ru-RU" dirty="0"/>
              <a:t>комплекс витаминов для улучшения кроветворения</a:t>
            </a:r>
          </a:p>
          <a:p>
            <a:endParaRPr lang="ru-RU" dirty="0"/>
          </a:p>
        </p:txBody>
      </p:sp>
      <p:pic>
        <p:nvPicPr>
          <p:cNvPr id="9218" name="Picture 2" descr="https://avatars.mds.yandex.net/i?id=e2acc4ee09d759c06a7fab3025ccf95947a8ae39-523960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84784"/>
            <a:ext cx="256028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avatars.mds.yandex.net/i?id=fb0f241ba8da36c4940cf2e188eaec50f8fcf021-775659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3429000"/>
            <a:ext cx="2544951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346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720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Медикаментозная терапия (препараты железа)</a:t>
            </a:r>
            <a:endParaRPr lang="ru-RU" dirty="0"/>
          </a:p>
          <a:p>
            <a:r>
              <a:rPr lang="ru-RU" dirty="0"/>
              <a:t>назначаются перорально (сиропы, таблетки, капли)</a:t>
            </a:r>
          </a:p>
          <a:p>
            <a:r>
              <a:rPr lang="ru-RU" dirty="0"/>
              <a:t>длительный курс (от нескольких недель до месяцев)</a:t>
            </a:r>
          </a:p>
          <a:p>
            <a:r>
              <a:rPr lang="ru-RU" dirty="0"/>
              <a:t>контроль уровня гемоглобина и </a:t>
            </a:r>
            <a:r>
              <a:rPr lang="ru-RU" dirty="0" err="1"/>
              <a:t>ферритина</a:t>
            </a:r>
            <a:endParaRPr lang="ru-RU" dirty="0"/>
          </a:p>
          <a:p>
            <a:pPr marL="64008" indent="0">
              <a:buNone/>
            </a:pPr>
            <a:r>
              <a:rPr lang="ru-RU" dirty="0"/>
              <a:t>⚠ </a:t>
            </a:r>
            <a:r>
              <a:rPr lang="ru-RU" b="1" dirty="0"/>
              <a:t>Лечение основной причины</a:t>
            </a:r>
            <a:endParaRPr lang="ru-RU" dirty="0"/>
          </a:p>
          <a:p>
            <a:r>
              <a:rPr lang="ru-RU" dirty="0"/>
              <a:t>терапия заболеваний ЖКТ</a:t>
            </a:r>
          </a:p>
          <a:p>
            <a:r>
              <a:rPr lang="ru-RU" dirty="0"/>
              <a:t>лечение инфекций</a:t>
            </a:r>
          </a:p>
          <a:p>
            <a:r>
              <a:rPr lang="ru-RU" dirty="0"/>
              <a:t>устранение источников кровопотери</a:t>
            </a:r>
          </a:p>
          <a:p>
            <a:pPr marL="64008" indent="0">
              <a:buNone/>
            </a:pPr>
            <a:r>
              <a:rPr lang="ru-RU" dirty="0"/>
              <a:t>🏥 </a:t>
            </a:r>
            <a:r>
              <a:rPr lang="ru-RU" b="1" dirty="0"/>
              <a:t>Тяжёлые формы анемии</a:t>
            </a:r>
            <a:endParaRPr lang="ru-RU" dirty="0"/>
          </a:p>
          <a:p>
            <a:r>
              <a:rPr lang="ru-RU" dirty="0"/>
              <a:t>переливание </a:t>
            </a:r>
            <a:r>
              <a:rPr lang="ru-RU" dirty="0" err="1"/>
              <a:t>эритроцитарной</a:t>
            </a:r>
            <a:r>
              <a:rPr lang="ru-RU" dirty="0"/>
              <a:t> массы (гемотрансфузия)</a:t>
            </a:r>
          </a:p>
          <a:p>
            <a:r>
              <a:rPr lang="ru-RU" dirty="0"/>
              <a:t>проводится в стационаре под строгим контролем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Правильное и своевременное лечение позволяет полностью восстановить уровень гемоглобина и предотвратить осложнения.</a:t>
            </a:r>
          </a:p>
          <a:p>
            <a:endParaRPr lang="ru-RU" dirty="0"/>
          </a:p>
        </p:txBody>
      </p:sp>
      <p:pic>
        <p:nvPicPr>
          <p:cNvPr id="10242" name="Picture 2" descr="https://avatars.mds.yandex.net/i?id=54d87a37456436dfb486d3f1a225e7bf53c7c34c-510071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83713"/>
            <a:ext cx="4269349" cy="191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327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Профилактика анемии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Профилактика анемии особенно важна в педиатрии, так как позволяет предотвратить развитие заболевания и его негативные последствия.</a:t>
            </a:r>
          </a:p>
          <a:p>
            <a:pPr marL="64008" indent="0">
              <a:buNone/>
            </a:pPr>
            <a:r>
              <a:rPr lang="ru-RU" b="1" dirty="0"/>
              <a:t>Основные профилактические меры:</a:t>
            </a:r>
          </a:p>
          <a:p>
            <a:pPr marL="64008" indent="0">
              <a:buNone/>
            </a:pPr>
            <a:r>
              <a:rPr lang="ru-RU" dirty="0"/>
              <a:t>🥗 </a:t>
            </a:r>
            <a:r>
              <a:rPr lang="ru-RU" b="1" dirty="0"/>
              <a:t>Сбалансированное питание</a:t>
            </a:r>
            <a:endParaRPr lang="ru-RU" dirty="0"/>
          </a:p>
          <a:p>
            <a:r>
              <a:rPr lang="ru-RU" dirty="0"/>
              <a:t>достаточное потребление продуктов, богатых железом</a:t>
            </a:r>
          </a:p>
          <a:p>
            <a:r>
              <a:rPr lang="ru-RU" dirty="0"/>
              <a:t>включение витаминов (B12, фолиевая кислота)</a:t>
            </a:r>
          </a:p>
          <a:p>
            <a:r>
              <a:rPr lang="ru-RU" dirty="0"/>
              <a:t>правильное введение прикорма у детей</a:t>
            </a:r>
          </a:p>
          <a:p>
            <a:pPr marL="64008" indent="0">
              <a:buNone/>
            </a:pPr>
            <a:r>
              <a:rPr lang="ru-RU" dirty="0"/>
              <a:t>🤰 </a:t>
            </a:r>
            <a:r>
              <a:rPr lang="ru-RU" b="1" dirty="0"/>
              <a:t>Контроль состояния беременной женщины</a:t>
            </a:r>
            <a:endParaRPr lang="ru-RU" dirty="0"/>
          </a:p>
          <a:p>
            <a:r>
              <a:rPr lang="ru-RU" dirty="0"/>
              <a:t>профилактика анемии у матери</a:t>
            </a:r>
          </a:p>
          <a:p>
            <a:r>
              <a:rPr lang="ru-RU" dirty="0"/>
              <a:t>приём железосодержащих препаратов при необходимости</a:t>
            </a:r>
          </a:p>
          <a:p>
            <a:r>
              <a:rPr lang="ru-RU" dirty="0"/>
              <a:t>регулярное наблюдение у врача</a:t>
            </a:r>
          </a:p>
          <a:p>
            <a:pPr marL="64008" indent="0">
              <a:buNone/>
            </a:pPr>
            <a:r>
              <a:rPr lang="ru-RU" dirty="0"/>
              <a:t>👶 </a:t>
            </a:r>
            <a:r>
              <a:rPr lang="ru-RU" b="1" dirty="0"/>
              <a:t>Профилактика у новорождённых</a:t>
            </a:r>
            <a:endParaRPr lang="ru-RU" dirty="0"/>
          </a:p>
          <a:p>
            <a:r>
              <a:rPr lang="ru-RU" dirty="0"/>
              <a:t>грудное вскармливание</a:t>
            </a:r>
          </a:p>
          <a:p>
            <a:r>
              <a:rPr lang="ru-RU" dirty="0"/>
              <a:t>использование адаптированных смесей при необходимости</a:t>
            </a:r>
          </a:p>
          <a:p>
            <a:r>
              <a:rPr lang="ru-RU" dirty="0"/>
              <a:t>профилактический приём железа у недоношенных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926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4536504" cy="5616624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Скрининг и наблюдение детей</a:t>
            </a:r>
            <a:endParaRPr lang="ru-RU" dirty="0"/>
          </a:p>
          <a:p>
            <a:r>
              <a:rPr lang="ru-RU" dirty="0"/>
              <a:t>регулярные анализы крови</a:t>
            </a:r>
          </a:p>
          <a:p>
            <a:r>
              <a:rPr lang="ru-RU" dirty="0"/>
              <a:t>раннее выявление снижения гемоглобина</a:t>
            </a:r>
          </a:p>
          <a:p>
            <a:r>
              <a:rPr lang="ru-RU" dirty="0"/>
              <a:t>диспансерное наблюдение детей из группы риска</a:t>
            </a:r>
          </a:p>
          <a:p>
            <a:pPr marL="64008" indent="0">
              <a:buNone/>
            </a:pPr>
            <a:r>
              <a:rPr lang="ru-RU" dirty="0"/>
              <a:t>🧼 </a:t>
            </a:r>
            <a:r>
              <a:rPr lang="ru-RU" b="1" dirty="0"/>
              <a:t>Общий уход за здоровьем ребёнка</a:t>
            </a:r>
            <a:endParaRPr lang="ru-RU" dirty="0"/>
          </a:p>
          <a:p>
            <a:r>
              <a:rPr lang="ru-RU" dirty="0"/>
              <a:t>профилактика инфекций</a:t>
            </a:r>
          </a:p>
          <a:p>
            <a:r>
              <a:rPr lang="ru-RU" dirty="0"/>
              <a:t>своевременное лечение заболеваний</a:t>
            </a:r>
          </a:p>
          <a:p>
            <a:r>
              <a:rPr lang="ru-RU" dirty="0"/>
              <a:t>укрепление иммунитета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Профилактика анемии — это основа сохранения здоровья ребёнка и нормального его развития.</a:t>
            </a:r>
          </a:p>
          <a:p>
            <a:endParaRPr lang="ru-RU" dirty="0"/>
          </a:p>
        </p:txBody>
      </p:sp>
      <p:pic>
        <p:nvPicPr>
          <p:cNvPr id="11266" name="Picture 2" descr="https://avatars.mds.yandex.net/i?id=981a5a79cfc15e7a3400e5f4b66978eeea795e7c-1075342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92696"/>
            <a:ext cx="3528392" cy="234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avatars.mds.yandex.net/i?id=a156ea18510c6985db26da26dc111994f5922ee3-909750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97" y="3356992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529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Лейкозы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5554960" cy="5186048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b="1" dirty="0"/>
              <a:t>Лейкозы</a:t>
            </a:r>
            <a:r>
              <a:rPr lang="ru-RU" dirty="0"/>
              <a:t> — это злокачественные заболевания </a:t>
            </a:r>
            <a:r>
              <a:rPr lang="ru-RU" b="1" dirty="0"/>
              <a:t>кроветворной системы</a:t>
            </a:r>
            <a:r>
              <a:rPr lang="ru-RU" dirty="0"/>
              <a:t>, при которых в костном мозге и крови происходит </a:t>
            </a:r>
            <a:r>
              <a:rPr lang="ru-RU" b="1" dirty="0"/>
              <a:t>неконтролируемый рост атипичных (</a:t>
            </a:r>
            <a:r>
              <a:rPr lang="ru-RU" b="1" dirty="0" err="1"/>
              <a:t>бластных</a:t>
            </a:r>
            <a:r>
              <a:rPr lang="ru-RU" b="1" dirty="0"/>
              <a:t>) лейкоцитов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Особенности лейкозов у детей:</a:t>
            </a:r>
          </a:p>
          <a:p>
            <a:r>
              <a:rPr lang="ru-RU" dirty="0"/>
              <a:t>чаще всего поражаются </a:t>
            </a:r>
            <a:r>
              <a:rPr lang="ru-RU" b="1" dirty="0"/>
              <a:t>лимфоидные или миелоидные клетки</a:t>
            </a:r>
            <a:endParaRPr lang="ru-RU" dirty="0"/>
          </a:p>
          <a:p>
            <a:r>
              <a:rPr lang="ru-RU" dirty="0"/>
              <a:t>замещение нормальных клеток крови атипичными приводит к нарушению иммунитета, анемии и тромбоцитопении</a:t>
            </a:r>
          </a:p>
          <a:p>
            <a:r>
              <a:rPr lang="ru-RU" dirty="0"/>
              <a:t>может протекать остро или хронически (у детей чаще острые формы)</a:t>
            </a:r>
          </a:p>
          <a:p>
            <a:pPr marL="64008" indent="0">
              <a:buNone/>
            </a:pPr>
            <a:r>
              <a:rPr lang="ru-RU" b="1" dirty="0"/>
              <a:t>Патогенез:</a:t>
            </a:r>
          </a:p>
          <a:p>
            <a:r>
              <a:rPr lang="ru-RU" dirty="0"/>
              <a:t>Генетические изменения в клетках костного мозга</a:t>
            </a:r>
          </a:p>
          <a:p>
            <a:r>
              <a:rPr lang="ru-RU" dirty="0"/>
              <a:t>Нарушение дифференцировки и </a:t>
            </a:r>
            <a:r>
              <a:rPr lang="ru-RU" dirty="0" err="1"/>
              <a:t>апоптоза</a:t>
            </a:r>
            <a:endParaRPr lang="ru-RU" dirty="0"/>
          </a:p>
          <a:p>
            <a:r>
              <a:rPr lang="ru-RU" dirty="0"/>
              <a:t>Увеличение количества незрелых лейкоцитов в крови и костном мозге</a:t>
            </a:r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Лейкоз </a:t>
            </a:r>
            <a:r>
              <a:rPr lang="ru-RU" dirty="0"/>
              <a:t>— это системное заболевание, которое требует ранней диагностики и комплексного лечения для выживания ребёнка.</a:t>
            </a:r>
          </a:p>
          <a:p>
            <a:endParaRPr lang="ru-RU" dirty="0"/>
          </a:p>
        </p:txBody>
      </p:sp>
      <p:pic>
        <p:nvPicPr>
          <p:cNvPr id="12290" name="Picture 2" descr="https://avatars.mds.yandex.net/i?id=63a91ad326a55a35ce634dec33524b180626283d648d2c4e-1275250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375" y="1916832"/>
            <a:ext cx="30384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707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Этиология и факторы риска лейкоза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268760"/>
            <a:ext cx="5482952" cy="5301208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Развитие лейкозов связано с </a:t>
            </a:r>
            <a:r>
              <a:rPr lang="ru-RU" b="1" dirty="0"/>
              <a:t>комплексом внешних и внутренних факторов</a:t>
            </a:r>
            <a:r>
              <a:rPr lang="ru-RU" dirty="0"/>
              <a:t>, которые вызывают мутации в клетках кроветворного ряда.</a:t>
            </a:r>
          </a:p>
          <a:p>
            <a:pPr marL="64008" indent="0">
              <a:buNone/>
            </a:pPr>
            <a:r>
              <a:rPr lang="ru-RU" b="1" dirty="0"/>
              <a:t>Основные факторы:</a:t>
            </a:r>
          </a:p>
          <a:p>
            <a:pPr marL="64008" indent="0">
              <a:buNone/>
            </a:pPr>
            <a:r>
              <a:rPr lang="ru-RU" dirty="0"/>
              <a:t>☢ </a:t>
            </a:r>
            <a:r>
              <a:rPr lang="ru-RU" b="1" dirty="0"/>
              <a:t>Ионизирующее излучение</a:t>
            </a:r>
            <a:endParaRPr lang="ru-RU" dirty="0"/>
          </a:p>
          <a:p>
            <a:r>
              <a:rPr lang="ru-RU" dirty="0"/>
              <a:t>радиационное воздействие (например, при ядерных авариях)</a:t>
            </a:r>
          </a:p>
          <a:p>
            <a:r>
              <a:rPr lang="ru-RU" dirty="0"/>
              <a:t>медицинские процедуры с высокой дозой облучения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Наследственные синдромы</a:t>
            </a:r>
            <a:endParaRPr lang="ru-RU" dirty="0"/>
          </a:p>
          <a:p>
            <a:r>
              <a:rPr lang="ru-RU" dirty="0"/>
              <a:t>синдром Дауна, синдром </a:t>
            </a:r>
            <a:r>
              <a:rPr lang="ru-RU" dirty="0" err="1"/>
              <a:t>Блума</a:t>
            </a:r>
            <a:endParaRPr lang="ru-RU" dirty="0"/>
          </a:p>
          <a:p>
            <a:r>
              <a:rPr lang="ru-RU" dirty="0"/>
              <a:t>другие генетические нарушения, повышающие риск мутаций</a:t>
            </a:r>
          </a:p>
          <a:p>
            <a:pPr marL="64008" indent="0">
              <a:buNone/>
            </a:pPr>
            <a:r>
              <a:rPr lang="ru-RU" dirty="0"/>
              <a:t>☣ </a:t>
            </a:r>
            <a:r>
              <a:rPr lang="ru-RU" b="1" dirty="0"/>
              <a:t>Токсические вещества</a:t>
            </a:r>
            <a:endParaRPr lang="ru-RU" dirty="0"/>
          </a:p>
          <a:p>
            <a:r>
              <a:rPr lang="ru-RU" dirty="0"/>
              <a:t>бензол и другие химические канцерогены</a:t>
            </a:r>
          </a:p>
          <a:p>
            <a:r>
              <a:rPr lang="ru-RU" dirty="0"/>
              <a:t>длительное воздействие бытовых и промышленных токсинов</a:t>
            </a:r>
          </a:p>
          <a:p>
            <a:endParaRPr lang="ru-RU" dirty="0"/>
          </a:p>
        </p:txBody>
      </p:sp>
      <p:pic>
        <p:nvPicPr>
          <p:cNvPr id="13314" name="Picture 2" descr="https://avatars.mds.yandex.net/i?id=635cf71b4bf848180ed06ecd4a6cde70ef2636e7-704087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1" y="1268760"/>
            <a:ext cx="3151727" cy="236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avatars.mds.yandex.net/i?id=36565e3485a39f031920fc4f2220c81f3f1cace7-442086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79" y="3789040"/>
            <a:ext cx="2612806" cy="261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076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5400600" cy="5616624"/>
          </a:xfrm>
        </p:spPr>
        <p:txBody>
          <a:bodyPr>
            <a:normAutofit fontScale="92500" lnSpcReduction="10000"/>
          </a:bodyPr>
          <a:lstStyle/>
          <a:p>
            <a:pPr marL="64008" indent="0">
              <a:buNone/>
            </a:pPr>
            <a:r>
              <a:rPr lang="ru-RU" dirty="0"/>
              <a:t>🧪 </a:t>
            </a:r>
            <a:r>
              <a:rPr lang="ru-RU" b="1" dirty="0"/>
              <a:t>Другие возможные факторы</a:t>
            </a:r>
            <a:endParaRPr lang="ru-RU" dirty="0"/>
          </a:p>
          <a:p>
            <a:r>
              <a:rPr lang="ru-RU" dirty="0"/>
              <a:t>вирусные инфекции (например, ВИЧ)</a:t>
            </a:r>
          </a:p>
          <a:p>
            <a:r>
              <a:rPr lang="ru-RU" dirty="0" err="1"/>
              <a:t>иммуносупрессия</a:t>
            </a:r>
            <a:endParaRPr lang="ru-RU" dirty="0"/>
          </a:p>
          <a:p>
            <a:r>
              <a:rPr lang="ru-RU" dirty="0"/>
              <a:t>нарушения работы костного мозга</a:t>
            </a:r>
          </a:p>
          <a:p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Раннее </a:t>
            </a:r>
            <a:r>
              <a:rPr lang="ru-RU" dirty="0"/>
              <a:t>выявление детей из группы риска помогает проводить профилактику и наблюдение, повышая шансы успешного лечения.</a:t>
            </a:r>
          </a:p>
          <a:p>
            <a:endParaRPr lang="ru-RU" dirty="0"/>
          </a:p>
        </p:txBody>
      </p:sp>
      <p:pic>
        <p:nvPicPr>
          <p:cNvPr id="14338" name="Picture 2" descr="https://avatars.mds.yandex.net/i?id=69268cc7c78e30faac6b818e5cf662151d41e9f5-524335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79983"/>
            <a:ext cx="3923927" cy="26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713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Клиника и симптомы лейкоза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5987008" cy="4970024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Проявления лейкоза связаны с </a:t>
            </a:r>
            <a:r>
              <a:rPr lang="ru-RU" b="1" dirty="0"/>
              <a:t>замещением нормальных клеток крови атипичными</a:t>
            </a:r>
            <a:r>
              <a:rPr lang="ru-RU" dirty="0"/>
              <a:t>, что нарушает работу иммунной, кроветворной и органов-мишеней.</a:t>
            </a:r>
          </a:p>
          <a:p>
            <a:pPr marL="64008" indent="0">
              <a:buNone/>
            </a:pPr>
            <a:r>
              <a:rPr lang="ru-RU" b="1" dirty="0"/>
              <a:t>Основные симптомы:</a:t>
            </a:r>
          </a:p>
          <a:p>
            <a:pPr marL="64008" indent="0">
              <a:buNone/>
            </a:pPr>
            <a:r>
              <a:rPr lang="ru-RU" dirty="0"/>
              <a:t>🟢 </a:t>
            </a:r>
            <a:r>
              <a:rPr lang="ru-RU" b="1" dirty="0"/>
              <a:t>Увеличение лимфатических узлов, печени и селезёнки</a:t>
            </a:r>
            <a:endParaRPr lang="ru-RU" dirty="0"/>
          </a:p>
          <a:p>
            <a:r>
              <a:rPr lang="ru-RU" dirty="0" err="1"/>
              <a:t>лимфаденопатия</a:t>
            </a:r>
            <a:endParaRPr lang="ru-RU" dirty="0"/>
          </a:p>
          <a:p>
            <a:r>
              <a:rPr lang="ru-RU" dirty="0" err="1"/>
              <a:t>гепатоспленомегалия</a:t>
            </a:r>
            <a:endParaRPr lang="ru-RU" dirty="0"/>
          </a:p>
          <a:p>
            <a:r>
              <a:rPr lang="ru-RU" dirty="0"/>
              <a:t>ощущение тяжести в животе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Частые инфекции</a:t>
            </a:r>
            <a:endParaRPr lang="ru-RU" dirty="0"/>
          </a:p>
          <a:p>
            <a:r>
              <a:rPr lang="ru-RU" dirty="0"/>
              <a:t>снижение числа нормальных лейкоцитов → иммунодефицит</a:t>
            </a:r>
          </a:p>
          <a:p>
            <a:r>
              <a:rPr lang="ru-RU" dirty="0"/>
              <a:t>частые респираторные и кожные инфекции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Кровотечения и синяки</a:t>
            </a:r>
            <a:endParaRPr lang="ru-RU" dirty="0"/>
          </a:p>
          <a:p>
            <a:r>
              <a:rPr lang="ru-RU" dirty="0"/>
              <a:t>носовые кровотечения, кровоточивость дёсен</a:t>
            </a:r>
          </a:p>
          <a:p>
            <a:r>
              <a:rPr lang="ru-RU" dirty="0"/>
              <a:t>петехии (точечные кровоизлияния на коже)</a:t>
            </a:r>
          </a:p>
          <a:p>
            <a:pPr marL="64008" indent="0">
              <a:buNone/>
            </a:pPr>
            <a:r>
              <a:rPr lang="ru-RU" dirty="0"/>
              <a:t>😴 </a:t>
            </a:r>
            <a:r>
              <a:rPr lang="ru-RU" b="1" dirty="0"/>
              <a:t>Анемия и слабость</a:t>
            </a:r>
            <a:endParaRPr lang="ru-RU" dirty="0"/>
          </a:p>
          <a:p>
            <a:r>
              <a:rPr lang="ru-RU" dirty="0"/>
              <a:t>утомляемость, бледность</a:t>
            </a:r>
          </a:p>
          <a:p>
            <a:r>
              <a:rPr lang="ru-RU" dirty="0"/>
              <a:t>одышка при физической </a:t>
            </a:r>
            <a:r>
              <a:rPr lang="ru-RU" dirty="0" smtClean="0"/>
              <a:t>нагрузке</a:t>
            </a:r>
            <a:endParaRPr lang="ru-RU" dirty="0"/>
          </a:p>
        </p:txBody>
      </p:sp>
      <p:pic>
        <p:nvPicPr>
          <p:cNvPr id="15362" name="Picture 2" descr="https://avatars.mds.yandex.net/i?id=61285ca7ecf59b2d0e628e5ea37d1a76944cdc0f-52366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891879" cy="191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avatars.mds.yandex.net/i?id=8465a83bb90a5bbe503b162835fa7f69aa7e0aca-3450943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2" r="22948"/>
          <a:stretch/>
        </p:blipFill>
        <p:spPr bwMode="auto">
          <a:xfrm>
            <a:off x="6023179" y="3702465"/>
            <a:ext cx="2725824" cy="278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866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5112568" cy="5760640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ru-RU" dirty="0"/>
              <a:t>🌡 </a:t>
            </a:r>
            <a:r>
              <a:rPr lang="ru-RU" b="1" dirty="0"/>
              <a:t>Другие признаки</a:t>
            </a:r>
            <a:endParaRPr lang="ru-RU" dirty="0"/>
          </a:p>
          <a:p>
            <a:r>
              <a:rPr lang="ru-RU" dirty="0"/>
              <a:t>субфебрильная температура</a:t>
            </a:r>
          </a:p>
          <a:p>
            <a:r>
              <a:rPr lang="ru-RU" dirty="0"/>
              <a:t>потеря аппетита, снижение веса</a:t>
            </a:r>
          </a:p>
          <a:p>
            <a:r>
              <a:rPr lang="ru-RU" dirty="0"/>
              <a:t>боли в костях и суставах (редко, но характерно для детей)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Своевременное распознавание симптомов лейкоза у ребёнка позволяет быстро направить его на диагностику и лечение, что критически важно для выживания.</a:t>
            </a:r>
          </a:p>
          <a:p>
            <a:endParaRPr lang="ru-RU" dirty="0"/>
          </a:p>
        </p:txBody>
      </p:sp>
      <p:pic>
        <p:nvPicPr>
          <p:cNvPr id="16386" name="Picture 2" descr="https://avatars.mds.yandex.net/i?id=286bd19bc4cbfe627e54deac3e1e59103051ec56-525474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905" y="1412776"/>
            <a:ext cx="2520280" cy="435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126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Осложнения лейкоза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5338936" cy="5328592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Лейкоз влияет на работу всех систем организма, и при отсутствии своевременного лечения возможны </a:t>
            </a:r>
            <a:r>
              <a:rPr lang="ru-RU" b="1" dirty="0"/>
              <a:t>тяжёлые осложнения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осложнения: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Инфекционные осложнения</a:t>
            </a:r>
            <a:endParaRPr lang="ru-RU" dirty="0"/>
          </a:p>
          <a:p>
            <a:r>
              <a:rPr lang="ru-RU" dirty="0"/>
              <a:t>снижение числа нормальных лейкоцитов → иммунодефицит</a:t>
            </a:r>
          </a:p>
          <a:p>
            <a:r>
              <a:rPr lang="ru-RU" dirty="0"/>
              <a:t>частые бактериальные, вирусные и грибковые инфекции</a:t>
            </a:r>
          </a:p>
          <a:p>
            <a:r>
              <a:rPr lang="ru-RU" dirty="0"/>
              <a:t>сепсис и пневмония — угроза жизни ребёнка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Кровотечения и тромбоцитопения</a:t>
            </a:r>
            <a:endParaRPr lang="ru-RU" dirty="0"/>
          </a:p>
          <a:p>
            <a:r>
              <a:rPr lang="ru-RU" dirty="0"/>
              <a:t>носовые кровотечения, кровоточивость дёсен</a:t>
            </a:r>
          </a:p>
          <a:p>
            <a:r>
              <a:rPr lang="ru-RU" dirty="0"/>
              <a:t>петехии и </a:t>
            </a:r>
            <a:r>
              <a:rPr lang="ru-RU" dirty="0" err="1"/>
              <a:t>экхимозы</a:t>
            </a:r>
            <a:r>
              <a:rPr lang="ru-RU" dirty="0"/>
              <a:t> на коже</a:t>
            </a:r>
          </a:p>
          <a:p>
            <a:r>
              <a:rPr lang="ru-RU" dirty="0"/>
              <a:t>риск кровотечений внутренних органов</a:t>
            </a:r>
          </a:p>
          <a:p>
            <a:pPr marL="64008" indent="0">
              <a:buNone/>
            </a:pPr>
            <a:r>
              <a:rPr lang="ru-RU" dirty="0"/>
              <a:t>⚡ </a:t>
            </a:r>
            <a:r>
              <a:rPr lang="ru-RU" b="1" dirty="0"/>
              <a:t>Лейкемический криз</a:t>
            </a:r>
            <a:endParaRPr lang="ru-RU" dirty="0"/>
          </a:p>
          <a:p>
            <a:r>
              <a:rPr lang="ru-RU" dirty="0"/>
              <a:t>резкое увеличение числа </a:t>
            </a:r>
            <a:r>
              <a:rPr lang="ru-RU" dirty="0" err="1"/>
              <a:t>бластных</a:t>
            </a:r>
            <a:r>
              <a:rPr lang="ru-RU" dirty="0"/>
              <a:t> клеток в крови</a:t>
            </a:r>
          </a:p>
          <a:p>
            <a:r>
              <a:rPr lang="ru-RU" dirty="0"/>
              <a:t>тяжёлая интоксикация организма</a:t>
            </a:r>
          </a:p>
          <a:p>
            <a:r>
              <a:rPr lang="ru-RU" dirty="0"/>
              <a:t>опасность острой сердечно-сосудистой и почечной </a:t>
            </a:r>
            <a:r>
              <a:rPr lang="ru-RU" dirty="0" smtClean="0"/>
              <a:t>недостаточности</a:t>
            </a:r>
            <a:endParaRPr lang="ru-RU" dirty="0"/>
          </a:p>
        </p:txBody>
      </p:sp>
      <p:pic>
        <p:nvPicPr>
          <p:cNvPr id="17410" name="Picture 2" descr="https://avatars.mds.yandex.net/i?id=6087228d44fd4d0dda7f7a313d2d8c4be886be04-573395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76872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6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209" y="980728"/>
            <a:ext cx="5112568" cy="5400600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🧠 </a:t>
            </a:r>
            <a:r>
              <a:rPr lang="ru-RU" b="1" dirty="0"/>
              <a:t>Метастазы в центральную нервную систему (ЦНС)</a:t>
            </a:r>
            <a:endParaRPr lang="ru-RU" dirty="0"/>
          </a:p>
          <a:p>
            <a:r>
              <a:rPr lang="ru-RU" dirty="0"/>
              <a:t>поражение спинного и головного мозга</a:t>
            </a:r>
          </a:p>
          <a:p>
            <a:r>
              <a:rPr lang="ru-RU" dirty="0"/>
              <a:t>неврологические симптомы: головные боли, рвота, судороги</a:t>
            </a:r>
          </a:p>
          <a:p>
            <a:r>
              <a:rPr lang="ru-RU" dirty="0"/>
              <a:t>требует дополнительной терапии (</a:t>
            </a:r>
            <a:r>
              <a:rPr lang="ru-RU" dirty="0" err="1"/>
              <a:t>интралюмбальная</a:t>
            </a:r>
            <a:r>
              <a:rPr lang="ru-RU" dirty="0"/>
              <a:t> химиотерапия)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Осложнения лейкоза могут угрожать жизни ребёнка и существенно ухудшать прогноз, поэтому ранняя диагностика и интенсивное лечение критически важны.</a:t>
            </a:r>
          </a:p>
          <a:p>
            <a:endParaRPr lang="ru-RU" dirty="0"/>
          </a:p>
        </p:txBody>
      </p:sp>
      <p:pic>
        <p:nvPicPr>
          <p:cNvPr id="18434" name="Picture 2" descr="https://avatars.mds.yandex.net/i?id=f5b4bcb007236a589dfc892b6ba167d2095c2401-522217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04864"/>
            <a:ext cx="33629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387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Лечение лейкоза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003232" cy="3744416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ru-RU" dirty="0"/>
              <a:t>Лечение лейкоза у детей должно быть </a:t>
            </a:r>
            <a:r>
              <a:rPr lang="ru-RU" b="1" dirty="0"/>
              <a:t>комплексным и системным</a:t>
            </a:r>
            <a:r>
              <a:rPr lang="ru-RU" dirty="0"/>
              <a:t>, направленным на уничтожение атипичных клеток и восстановление нормальной кроветворной функции.</a:t>
            </a:r>
          </a:p>
          <a:p>
            <a:pPr marL="64008" indent="0">
              <a:buNone/>
            </a:pPr>
            <a:r>
              <a:rPr lang="ru-RU" b="1" dirty="0"/>
              <a:t>Основные направления терапии:</a:t>
            </a:r>
          </a:p>
          <a:p>
            <a:pPr marL="64008" indent="0">
              <a:buNone/>
            </a:pPr>
            <a:r>
              <a:rPr lang="ru-RU" dirty="0"/>
              <a:t>💊 </a:t>
            </a:r>
            <a:r>
              <a:rPr lang="ru-RU" b="1" dirty="0"/>
              <a:t>Химиотерапия</a:t>
            </a:r>
            <a:endParaRPr lang="ru-RU" dirty="0"/>
          </a:p>
          <a:p>
            <a:r>
              <a:rPr lang="ru-RU" dirty="0"/>
              <a:t>основной метод лечения у большинства детей</a:t>
            </a:r>
          </a:p>
          <a:p>
            <a:r>
              <a:rPr lang="ru-RU" dirty="0"/>
              <a:t>используется комбинация цитостатических препаратов</a:t>
            </a:r>
          </a:p>
          <a:p>
            <a:r>
              <a:rPr lang="ru-RU" dirty="0"/>
              <a:t>этапы: индукция ремиссии, консолидация, поддерживающая терапия</a:t>
            </a:r>
          </a:p>
          <a:p>
            <a:pPr marL="64008" indent="0">
              <a:buNone/>
            </a:pPr>
            <a:r>
              <a:rPr lang="ru-RU" dirty="0"/>
              <a:t>☢ </a:t>
            </a:r>
            <a:r>
              <a:rPr lang="ru-RU" b="1" dirty="0"/>
              <a:t>Лучевая терапия</a:t>
            </a:r>
            <a:endParaRPr lang="ru-RU" dirty="0"/>
          </a:p>
          <a:p>
            <a:r>
              <a:rPr lang="ru-RU" dirty="0"/>
              <a:t>применяется реже, при поражении ЦНС или костного мозга</a:t>
            </a:r>
          </a:p>
          <a:p>
            <a:r>
              <a:rPr lang="ru-RU" dirty="0"/>
              <a:t>используется как часть подготовки к трансплантации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Трансплантация костного мозга</a:t>
            </a:r>
            <a:endParaRPr lang="ru-RU" dirty="0"/>
          </a:p>
          <a:p>
            <a:r>
              <a:rPr lang="ru-RU" dirty="0"/>
              <a:t>показана при </a:t>
            </a:r>
            <a:r>
              <a:rPr lang="ru-RU" dirty="0" err="1"/>
              <a:t>высокорецидивных</a:t>
            </a:r>
            <a:r>
              <a:rPr lang="ru-RU" dirty="0"/>
              <a:t> и тяжелых формах</a:t>
            </a:r>
          </a:p>
          <a:p>
            <a:r>
              <a:rPr lang="ru-RU" dirty="0"/>
              <a:t>позволяет заменить поражённый костный мозг донорскими стволовыми клетками</a:t>
            </a:r>
          </a:p>
          <a:p>
            <a:endParaRPr lang="ru-RU" dirty="0"/>
          </a:p>
        </p:txBody>
      </p:sp>
      <p:pic>
        <p:nvPicPr>
          <p:cNvPr id="19458" name="Picture 2" descr="https://avatars.mds.yandex.net/i?id=f24c77baec6b5ec608307d9b32deb97d13608122-529875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97152"/>
            <a:ext cx="3307558" cy="186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746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5554960" cy="5762112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Симптоматическая терапия</a:t>
            </a:r>
            <a:endParaRPr lang="ru-RU" dirty="0"/>
          </a:p>
          <a:p>
            <a:r>
              <a:rPr lang="ru-RU" dirty="0"/>
              <a:t>антибиотики при инфекциях</a:t>
            </a:r>
          </a:p>
          <a:p>
            <a:r>
              <a:rPr lang="ru-RU" dirty="0"/>
              <a:t>переливания крови при анемии и тромбоцитопении</a:t>
            </a:r>
          </a:p>
          <a:p>
            <a:r>
              <a:rPr lang="ru-RU" dirty="0"/>
              <a:t>жаропонижающие, обезболивающие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Поддержка организма</a:t>
            </a:r>
            <a:endParaRPr lang="ru-RU" dirty="0"/>
          </a:p>
          <a:p>
            <a:r>
              <a:rPr lang="ru-RU" dirty="0"/>
              <a:t>витамины и микроэлементы</a:t>
            </a:r>
          </a:p>
          <a:p>
            <a:r>
              <a:rPr lang="ru-RU" dirty="0"/>
              <a:t>иммуномодуляторы</a:t>
            </a:r>
          </a:p>
          <a:p>
            <a:r>
              <a:rPr lang="ru-RU" dirty="0"/>
              <a:t>контроль функций печени, почек и сердца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Комплексное лечение лейкоза повышает шансы на полное выздоровление и минимизирует осложнения.</a:t>
            </a:r>
          </a:p>
          <a:p>
            <a:endParaRPr lang="ru-RU" dirty="0"/>
          </a:p>
        </p:txBody>
      </p:sp>
      <p:pic>
        <p:nvPicPr>
          <p:cNvPr id="20482" name="Picture 2" descr="https://avatars.mds.yandex.net/i?id=9086b821525562a25c97e32578eb083b3c9a7c37-5331839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5" r="11130"/>
          <a:stretch/>
        </p:blipFill>
        <p:spPr bwMode="auto">
          <a:xfrm>
            <a:off x="5940152" y="2060848"/>
            <a:ext cx="2992582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615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Профилактика лейкоза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dirty="0"/>
              <a:t>Полностью предотвратить лейкоз невозможно, но меры профилактики помогают </a:t>
            </a:r>
            <a:r>
              <a:rPr lang="ru-RU" b="1" dirty="0"/>
              <a:t>снизить риск заболевания и выявить его на ранней стадии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меры профилактики: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Генетическое консультирование</a:t>
            </a:r>
            <a:endParaRPr lang="ru-RU" dirty="0"/>
          </a:p>
          <a:p>
            <a:r>
              <a:rPr lang="ru-RU" dirty="0"/>
              <a:t>семейный анамнез</a:t>
            </a:r>
          </a:p>
          <a:p>
            <a:r>
              <a:rPr lang="ru-RU" dirty="0"/>
              <a:t>выявление наследственных синдромов (например, синдром Дауна)</a:t>
            </a:r>
          </a:p>
          <a:p>
            <a:r>
              <a:rPr lang="ru-RU" dirty="0"/>
              <a:t>информирование родителей о рисках</a:t>
            </a:r>
          </a:p>
          <a:p>
            <a:pPr marL="64008" indent="0">
              <a:buNone/>
            </a:pPr>
            <a:r>
              <a:rPr lang="ru-RU" dirty="0"/>
              <a:t>☢ </a:t>
            </a:r>
            <a:r>
              <a:rPr lang="ru-RU" b="1" dirty="0"/>
              <a:t>Ограничение воздействия радиации и токсинов</a:t>
            </a:r>
            <a:endParaRPr lang="ru-RU" dirty="0"/>
          </a:p>
          <a:p>
            <a:r>
              <a:rPr lang="ru-RU" dirty="0"/>
              <a:t>минимизация контакта с химическими веществами и канцерогенами</a:t>
            </a:r>
          </a:p>
          <a:p>
            <a:r>
              <a:rPr lang="ru-RU" dirty="0"/>
              <a:t>защита от рентгеновского и другого облучения без медицинских </a:t>
            </a:r>
            <a:r>
              <a:rPr lang="ru-RU" dirty="0" smtClean="0"/>
              <a:t>показаний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000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72000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Раннее выявление заболеваний крови</a:t>
            </a:r>
            <a:endParaRPr lang="ru-RU" dirty="0"/>
          </a:p>
          <a:p>
            <a:r>
              <a:rPr lang="ru-RU" dirty="0"/>
              <a:t>регулярные анализы крови у детей из групп риска</a:t>
            </a:r>
          </a:p>
          <a:p>
            <a:r>
              <a:rPr lang="ru-RU" dirty="0"/>
              <a:t>наблюдение при симптомах анемии, частых инфекций, кровотечений</a:t>
            </a:r>
          </a:p>
          <a:p>
            <a:r>
              <a:rPr lang="ru-RU" dirty="0"/>
              <a:t>своевременная консультация гематолога</a:t>
            </a:r>
          </a:p>
          <a:p>
            <a:pPr marL="64008" indent="0">
              <a:buNone/>
            </a:pPr>
            <a:r>
              <a:rPr lang="ru-RU" dirty="0"/>
              <a:t>🧼 </a:t>
            </a:r>
            <a:r>
              <a:rPr lang="ru-RU" b="1" dirty="0"/>
              <a:t>Общее укрепление здоровья ребёнка</a:t>
            </a:r>
            <a:endParaRPr lang="ru-RU" dirty="0"/>
          </a:p>
          <a:p>
            <a:r>
              <a:rPr lang="ru-RU" dirty="0"/>
              <a:t>сбалансированное питание</a:t>
            </a:r>
          </a:p>
          <a:p>
            <a:r>
              <a:rPr lang="ru-RU" dirty="0"/>
              <a:t>закаливание и активный образ жизни</a:t>
            </a:r>
          </a:p>
          <a:p>
            <a:r>
              <a:rPr lang="ru-RU" dirty="0"/>
              <a:t>профилактика инфекций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Профилактические меры и ранняя диагностика позволяют снизить последствия лейкоза и повысить эффективность лечения.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947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Гемофилия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5842992" cy="4970024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b="1" dirty="0"/>
              <a:t>Гемофилия</a:t>
            </a:r>
            <a:r>
              <a:rPr lang="ru-RU" dirty="0"/>
              <a:t> — это наследственное заболевание, при котором нарушена </a:t>
            </a:r>
            <a:r>
              <a:rPr lang="ru-RU" b="1" dirty="0"/>
              <a:t>свертываемость крови</a:t>
            </a:r>
            <a:r>
              <a:rPr lang="ru-RU" dirty="0"/>
              <a:t> из-за недостатка одного из факторов свертывания:</a:t>
            </a:r>
          </a:p>
          <a:p>
            <a:r>
              <a:rPr lang="ru-RU" b="1" dirty="0"/>
              <a:t>Фактор VIII</a:t>
            </a:r>
            <a:r>
              <a:rPr lang="ru-RU" dirty="0"/>
              <a:t> → гемофилия A (самая частая форма)</a:t>
            </a:r>
          </a:p>
          <a:p>
            <a:r>
              <a:rPr lang="ru-RU" b="1" dirty="0"/>
              <a:t>Фактор IX</a:t>
            </a:r>
            <a:r>
              <a:rPr lang="ru-RU" dirty="0"/>
              <a:t> → гемофилия B (болезнь </a:t>
            </a:r>
            <a:r>
              <a:rPr lang="ru-RU" dirty="0" err="1"/>
              <a:t>Кристмаса</a:t>
            </a:r>
            <a:r>
              <a:rPr lang="ru-RU" dirty="0"/>
              <a:t>)</a:t>
            </a:r>
          </a:p>
          <a:p>
            <a:pPr marL="64008" indent="0">
              <a:buNone/>
            </a:pPr>
            <a:r>
              <a:rPr lang="ru-RU" b="1" dirty="0"/>
              <a:t>Особенности гемофилии у детей:</a:t>
            </a:r>
          </a:p>
          <a:p>
            <a:r>
              <a:rPr lang="ru-RU" dirty="0"/>
              <a:t>проявляется уже с раннего возраста</a:t>
            </a:r>
          </a:p>
          <a:p>
            <a:r>
              <a:rPr lang="ru-RU" dirty="0"/>
              <a:t>даже незначительные травмы могут приводить к </a:t>
            </a:r>
            <a:r>
              <a:rPr lang="ru-RU" b="1" dirty="0"/>
              <a:t>длительным кровотечениям</a:t>
            </a:r>
            <a:endParaRPr lang="ru-RU" dirty="0"/>
          </a:p>
          <a:p>
            <a:r>
              <a:rPr lang="ru-RU" dirty="0"/>
              <a:t>риск внутренних кровотечений (суставы, мышцы, органы)</a:t>
            </a:r>
          </a:p>
          <a:p>
            <a:r>
              <a:rPr lang="ru-RU" dirty="0"/>
              <a:t>мальчики поражаются чаще, так как заболевание </a:t>
            </a:r>
            <a:r>
              <a:rPr lang="ru-RU" b="1" dirty="0"/>
              <a:t>Х-сцепленное</a:t>
            </a:r>
            <a:endParaRPr lang="ru-RU" dirty="0"/>
          </a:p>
          <a:p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21506" name="Picture 2" descr="https://avatars.mds.yandex.net/i?id=9578c66fb0e227d36a069d9a7ed62023e86b517e-517514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667" y="1556792"/>
            <a:ext cx="2969819" cy="186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s://avatars.mds.yandex.net/i?id=9c8703c2e3142dd92da51887aa5f87e9f2e27c35040692ff-1148360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48" y="3802006"/>
            <a:ext cx="2304255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788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620688"/>
            <a:ext cx="4773216" cy="5544616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ru-RU" b="1" dirty="0"/>
              <a:t>Патогенез:</a:t>
            </a:r>
            <a:endParaRPr lang="ru-RU" dirty="0"/>
          </a:p>
          <a:p>
            <a:r>
              <a:rPr lang="ru-RU" dirty="0"/>
              <a:t>Дефицит фактора VIII или IX</a:t>
            </a:r>
          </a:p>
          <a:p>
            <a:r>
              <a:rPr lang="ru-RU" dirty="0"/>
              <a:t>Нарушение образования тромба</a:t>
            </a:r>
          </a:p>
          <a:p>
            <a:r>
              <a:rPr lang="ru-RU" dirty="0"/>
              <a:t>Продолжительное кровотечение даже при лёгких повреждениях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Гемофилия — это не простое кровотечение, а серьёзное нарушение гемостаза, требующее ранней диагностики и контроля.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2530" name="Picture 2" descr="https://avatars.mds.yandex.net/i?id=1c32dcd75f647c5176a32f4abc44d7b23c5f47d9-537898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3264297" cy="217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s://avatars.mds.yandex.net/i?id=6d755d750c6eaf1a0e0cbafd72ffafbd6461928f-369516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78" y="3356992"/>
            <a:ext cx="3491880" cy="232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877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Этиология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Гемофилия имеет </a:t>
            </a:r>
            <a:r>
              <a:rPr lang="ru-RU" b="1" dirty="0"/>
              <a:t>генетическую природу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причины: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Х-сцепленное наследование</a:t>
            </a:r>
            <a:endParaRPr lang="ru-RU" dirty="0"/>
          </a:p>
          <a:p>
            <a:r>
              <a:rPr lang="ru-RU" dirty="0"/>
              <a:t>дефектный ген находится на X-хромосоме</a:t>
            </a:r>
          </a:p>
          <a:p>
            <a:r>
              <a:rPr lang="ru-RU" dirty="0"/>
              <a:t>мальчики заболевают, девочки — носители</a:t>
            </a:r>
          </a:p>
          <a:p>
            <a:r>
              <a:rPr lang="ru-RU" dirty="0"/>
              <a:t>риск передачи заболевания в семье — 50% для сыновей и 50% для дочерей-носителей</a:t>
            </a:r>
          </a:p>
          <a:p>
            <a:pPr marL="64008" indent="0">
              <a:buNone/>
            </a:pPr>
            <a:r>
              <a:rPr lang="ru-RU" dirty="0" smtClean="0"/>
              <a:t>⚡ </a:t>
            </a:r>
            <a:r>
              <a:rPr lang="ru-RU" b="1" dirty="0"/>
              <a:t>Спонтанные мутации</a:t>
            </a:r>
            <a:endParaRPr lang="ru-RU" dirty="0"/>
          </a:p>
          <a:p>
            <a:r>
              <a:rPr lang="ru-RU" dirty="0"/>
              <a:t>около 30% случаев возникают без наследственного анамнеза</a:t>
            </a:r>
          </a:p>
          <a:p>
            <a:r>
              <a:rPr lang="ru-RU" dirty="0"/>
              <a:t>мутация возникает в гене, кодирующем фактор VIII или IX</a:t>
            </a:r>
          </a:p>
          <a:p>
            <a:r>
              <a:rPr lang="ru-RU" dirty="0"/>
              <a:t>проявляется так же, как у наследственных форм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Факторы, влияющие на тяжесть заболевания</a:t>
            </a:r>
            <a:endParaRPr lang="ru-RU" dirty="0"/>
          </a:p>
          <a:p>
            <a:r>
              <a:rPr lang="ru-RU" dirty="0"/>
              <a:t>уровень дефицита фактора VIII или IX</a:t>
            </a:r>
          </a:p>
          <a:p>
            <a:r>
              <a:rPr lang="ru-RU" dirty="0"/>
              <a:t>сопутствующие болезни (например, заболевания печени)</a:t>
            </a:r>
          </a:p>
          <a:p>
            <a:r>
              <a:rPr lang="ru-RU" dirty="0"/>
              <a:t>частота травм и физическая активность ребёнка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Знание генетической природы гемофилии позволяет проводить </a:t>
            </a:r>
            <a:r>
              <a:rPr lang="ru-RU" b="1" dirty="0"/>
              <a:t>семейное консультирование</a:t>
            </a:r>
            <a:r>
              <a:rPr lang="ru-RU" dirty="0"/>
              <a:t> и прогнозировать риски у будущих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538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Клиника и симптомы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5338936" cy="5517232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Симптомы гемофилии связаны с нарушением </a:t>
            </a:r>
            <a:r>
              <a:rPr lang="ru-RU" b="1" dirty="0"/>
              <a:t>свертываемости крови</a:t>
            </a:r>
            <a:r>
              <a:rPr lang="ru-RU" dirty="0"/>
              <a:t> и склонностью к кровотечениям.</a:t>
            </a:r>
          </a:p>
          <a:p>
            <a:pPr marL="64008" indent="0">
              <a:buNone/>
            </a:pPr>
            <a:r>
              <a:rPr lang="ru-RU" b="1" dirty="0"/>
              <a:t>Основные проявления: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Частые кровотечения</a:t>
            </a:r>
            <a:endParaRPr lang="ru-RU" dirty="0"/>
          </a:p>
          <a:p>
            <a:r>
              <a:rPr lang="ru-RU" dirty="0"/>
              <a:t>из носа, дёсен, после травм или инъекций</a:t>
            </a:r>
          </a:p>
          <a:p>
            <a:r>
              <a:rPr lang="ru-RU" dirty="0"/>
              <a:t>могут быть длительными и требовать медицинской помощи</a:t>
            </a:r>
          </a:p>
          <a:p>
            <a:pPr marL="64008" indent="0">
              <a:buNone/>
            </a:pPr>
            <a:r>
              <a:rPr lang="ru-RU" dirty="0"/>
              <a:t>🟤 </a:t>
            </a:r>
            <a:r>
              <a:rPr lang="ru-RU" b="1" dirty="0"/>
              <a:t>Синяки и кровоподтёки</a:t>
            </a:r>
            <a:endParaRPr lang="ru-RU" dirty="0"/>
          </a:p>
          <a:p>
            <a:r>
              <a:rPr lang="ru-RU" dirty="0"/>
              <a:t>появляются даже при лёгких ударах</a:t>
            </a:r>
          </a:p>
          <a:p>
            <a:r>
              <a:rPr lang="ru-RU" dirty="0"/>
              <a:t>могут быть массивными и болезненными</a:t>
            </a:r>
          </a:p>
          <a:p>
            <a:pPr marL="64008" indent="0">
              <a:buNone/>
            </a:pPr>
            <a:r>
              <a:rPr lang="ru-RU" dirty="0"/>
              <a:t>🦵 </a:t>
            </a:r>
            <a:r>
              <a:rPr lang="ru-RU" b="1" dirty="0"/>
              <a:t>Гемартрозы (кровоизлияния в суставы)</a:t>
            </a:r>
            <a:endParaRPr lang="ru-RU" dirty="0"/>
          </a:p>
          <a:p>
            <a:r>
              <a:rPr lang="ru-RU" dirty="0"/>
              <a:t>особенно коленные, локтевые, голеностопные суставы</a:t>
            </a:r>
          </a:p>
          <a:p>
            <a:r>
              <a:rPr lang="ru-RU" dirty="0"/>
              <a:t>вызывают боль, отёк, ограничение подвижности</a:t>
            </a:r>
          </a:p>
          <a:p>
            <a:r>
              <a:rPr lang="ru-RU" dirty="0"/>
              <a:t>повторные кровоизлияния могут приводить к деформации суставов</a:t>
            </a:r>
          </a:p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Внутренние кровотечения</a:t>
            </a:r>
            <a:endParaRPr lang="ru-RU" dirty="0"/>
          </a:p>
          <a:p>
            <a:r>
              <a:rPr lang="ru-RU" dirty="0"/>
              <a:t>мышцы, органы брюшной полости</a:t>
            </a:r>
          </a:p>
          <a:p>
            <a:r>
              <a:rPr lang="ru-RU" dirty="0"/>
              <a:t>опасны для жизни при позднем выявлении</a:t>
            </a:r>
          </a:p>
          <a:p>
            <a:endParaRPr lang="ru-RU" dirty="0"/>
          </a:p>
        </p:txBody>
      </p:sp>
      <p:pic>
        <p:nvPicPr>
          <p:cNvPr id="23554" name="Picture 2" descr="https://avatars.mds.yandex.net/i?id=ef3f9b02b1d2e25bfc4c22b18956b35cab0587ab-584965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339" y="1916832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655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5616624" cy="4572000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Другие признаки</a:t>
            </a:r>
            <a:endParaRPr lang="ru-RU" dirty="0"/>
          </a:p>
          <a:p>
            <a:r>
              <a:rPr lang="ru-RU" dirty="0"/>
              <a:t>бледность, слабость</a:t>
            </a:r>
          </a:p>
          <a:p>
            <a:r>
              <a:rPr lang="ru-RU" dirty="0"/>
              <a:t>длительное кровотечение после операций или стоматологических процедур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Раннее выявление гемофилии и контроль кровотечений позволяют ребёнку вести максимально безопасную жизнь и предотвращать серьёзные осложнения.</a:t>
            </a:r>
          </a:p>
          <a:p>
            <a:endParaRPr lang="ru-RU" dirty="0"/>
          </a:p>
        </p:txBody>
      </p:sp>
      <p:pic>
        <p:nvPicPr>
          <p:cNvPr id="24578" name="Picture 2" descr="https://avatars.mds.yandex.net/i?id=d87bdccf7463097c830e529682d75636ff30149d-586578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908720"/>
            <a:ext cx="3096344" cy="465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470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Факторы риска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Гемофилия — это заболевание с </a:t>
            </a:r>
            <a:r>
              <a:rPr lang="ru-RU" b="1" dirty="0"/>
              <a:t>чёткой генетической основой</a:t>
            </a:r>
            <a:r>
              <a:rPr lang="ru-RU" dirty="0"/>
              <a:t>, поэтому ключевыми факторами риска являются:</a:t>
            </a:r>
          </a:p>
          <a:p>
            <a:pPr marL="64008" indent="0">
              <a:buNone/>
            </a:pPr>
            <a:r>
              <a:rPr lang="ru-RU" b="1" dirty="0"/>
              <a:t>Основные факторы риска: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Генетическая предрасположенность</a:t>
            </a:r>
            <a:endParaRPr lang="ru-RU" dirty="0"/>
          </a:p>
          <a:p>
            <a:r>
              <a:rPr lang="ru-RU" dirty="0"/>
              <a:t>дефектный ген находится на X-хромосоме</a:t>
            </a:r>
          </a:p>
          <a:p>
            <a:r>
              <a:rPr lang="ru-RU" dirty="0"/>
              <a:t>наследуется от матери — носителя</a:t>
            </a:r>
          </a:p>
          <a:p>
            <a:r>
              <a:rPr lang="ru-RU" dirty="0"/>
              <a:t>семейный анамнез гемофилии повышает риск заболевания у сыновей</a:t>
            </a:r>
          </a:p>
          <a:p>
            <a:pPr marL="64008" indent="0">
              <a:buNone/>
            </a:pPr>
            <a:r>
              <a:rPr lang="ru-RU" dirty="0"/>
              <a:t>👦 </a:t>
            </a:r>
            <a:r>
              <a:rPr lang="ru-RU" b="1" dirty="0"/>
              <a:t>Мужской пол</a:t>
            </a:r>
            <a:endParaRPr lang="ru-RU" dirty="0"/>
          </a:p>
          <a:p>
            <a:r>
              <a:rPr lang="ru-RU" dirty="0"/>
              <a:t>мальчики заболевают чаще, так как у них только одна X-хромосома</a:t>
            </a:r>
          </a:p>
          <a:p>
            <a:r>
              <a:rPr lang="ru-RU" dirty="0"/>
              <a:t>девочки обычно являются носителями и проявлений заболевания не имеют</a:t>
            </a:r>
          </a:p>
          <a:p>
            <a:pPr marL="64008" indent="0">
              <a:buNone/>
            </a:pPr>
            <a:r>
              <a:rPr lang="ru-RU" dirty="0"/>
              <a:t>⚠ </a:t>
            </a:r>
            <a:r>
              <a:rPr lang="ru-RU" b="1" dirty="0"/>
              <a:t>Спонтанные мутации</a:t>
            </a:r>
            <a:endParaRPr lang="ru-RU" dirty="0"/>
          </a:p>
          <a:p>
            <a:r>
              <a:rPr lang="ru-RU" dirty="0"/>
              <a:t>около 30% случаев возникают без наследственного анамнеза</a:t>
            </a:r>
          </a:p>
          <a:p>
            <a:r>
              <a:rPr lang="ru-RU" dirty="0"/>
              <a:t>мутация в гене, кодирующем фактор VIII или IX</a:t>
            </a:r>
          </a:p>
          <a:p>
            <a:r>
              <a:rPr lang="ru-RU" dirty="0"/>
              <a:t>проявления аналогичны наследственной форме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519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8229600" cy="4572000"/>
          </a:xfrm>
        </p:spPr>
        <p:txBody>
          <a:bodyPr>
            <a:normAutofit fontScale="92500" lnSpcReduction="20000"/>
          </a:bodyPr>
          <a:lstStyle/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Дополнительные факторы, влияющие на тяжесть</a:t>
            </a:r>
            <a:endParaRPr lang="ru-RU" dirty="0"/>
          </a:p>
          <a:p>
            <a:r>
              <a:rPr lang="ru-RU" dirty="0"/>
              <a:t>уровень дефицита фактора свертывания</a:t>
            </a:r>
          </a:p>
          <a:p>
            <a:r>
              <a:rPr lang="ru-RU" dirty="0"/>
              <a:t>частота травм и физическая активность ребёнка</a:t>
            </a:r>
          </a:p>
          <a:p>
            <a:r>
              <a:rPr lang="ru-RU" dirty="0"/>
              <a:t>сопутствующие заболевания печени или ЖКТ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Главный фактор риска — наследственность и пол ребёнка, поэтому семьи с гемофилией должны проходить генетическое консультирование.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964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Осложнения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665" y="1340768"/>
            <a:ext cx="5915000" cy="5301208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Без своевременного лечения гемофилия может приводить к серьёзным </a:t>
            </a:r>
            <a:r>
              <a:rPr lang="ru-RU" b="1" dirty="0"/>
              <a:t>органным и системным осложнениям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осложнения:</a:t>
            </a:r>
          </a:p>
          <a:p>
            <a:pPr marL="64008" indent="0">
              <a:buNone/>
            </a:pPr>
            <a:r>
              <a:rPr lang="ru-RU" dirty="0"/>
              <a:t>🦵 </a:t>
            </a:r>
            <a:r>
              <a:rPr lang="ru-RU" b="1" dirty="0"/>
              <a:t>Хронические суставные деформации (</a:t>
            </a:r>
            <a:r>
              <a:rPr lang="ru-RU" b="1" dirty="0" err="1"/>
              <a:t>артропатия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/>
              <a:t>повторные кровоизлияния в суставы (коленные, локтевые, голеностопные)</a:t>
            </a:r>
          </a:p>
          <a:p>
            <a:r>
              <a:rPr lang="ru-RU" dirty="0"/>
              <a:t>боль, отёк, ограничение подвижности</a:t>
            </a:r>
          </a:p>
          <a:p>
            <a:r>
              <a:rPr lang="ru-RU" dirty="0"/>
              <a:t>со временем — деформация и контрактуры суставов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Кровоизлияния в жизненно важные органы</a:t>
            </a:r>
            <a:endParaRPr lang="ru-RU" dirty="0"/>
          </a:p>
          <a:p>
            <a:r>
              <a:rPr lang="ru-RU" dirty="0"/>
              <a:t>головной мозг (черепно-мозговая травма)</a:t>
            </a:r>
          </a:p>
          <a:p>
            <a:r>
              <a:rPr lang="ru-RU" dirty="0"/>
              <a:t>внутренние органы (печень, селезёнка, кишечник)</a:t>
            </a:r>
          </a:p>
          <a:p>
            <a:r>
              <a:rPr lang="ru-RU" dirty="0"/>
              <a:t>могут быть опасны для жизни при позднем выявлении</a:t>
            </a:r>
          </a:p>
          <a:p>
            <a:pPr marL="64008" indent="0">
              <a:buNone/>
            </a:pPr>
            <a:r>
              <a:rPr lang="ru-RU" dirty="0"/>
              <a:t>🔴 </a:t>
            </a:r>
            <a:r>
              <a:rPr lang="ru-RU" b="1" dirty="0"/>
              <a:t>Анемия</a:t>
            </a:r>
            <a:endParaRPr lang="ru-RU" dirty="0"/>
          </a:p>
          <a:p>
            <a:r>
              <a:rPr lang="ru-RU" dirty="0"/>
              <a:t>хроническая потеря крови приводит к снижению гемоглобина</a:t>
            </a:r>
          </a:p>
          <a:p>
            <a:r>
              <a:rPr lang="ru-RU" dirty="0"/>
              <a:t>слабость, утомляемость, снижение физической активности</a:t>
            </a:r>
          </a:p>
          <a:p>
            <a:endParaRPr lang="ru-RU" dirty="0"/>
          </a:p>
        </p:txBody>
      </p:sp>
      <p:pic>
        <p:nvPicPr>
          <p:cNvPr id="25602" name="Picture 2" descr="https://avatars.mds.yandex.net/i?id=ab76cdc4b5ebda66bf44ca631946896179b4b310-590485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37112"/>
            <a:ext cx="2672170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9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Другие последствия</a:t>
            </a:r>
            <a:endParaRPr lang="ru-RU" dirty="0"/>
          </a:p>
          <a:p>
            <a:r>
              <a:rPr lang="ru-RU" dirty="0"/>
              <a:t>психоэмоциональные проблемы ребёнка из-за ограничений активности</a:t>
            </a:r>
          </a:p>
          <a:p>
            <a:r>
              <a:rPr lang="ru-RU" dirty="0"/>
              <a:t>риск осложнений при стоматологических и хирургических вмешательствах</a:t>
            </a:r>
          </a:p>
          <a:p>
            <a:pPr marL="64008" indent="0">
              <a:buNone/>
            </a:pPr>
            <a:r>
              <a:rPr lang="ru-RU" b="1" dirty="0" smtClean="0"/>
              <a:t>Вывод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Комплексное наблюдение и раннее лечение позволяют снизить риск осложнений и сохранить функции суставов и здоровья ребёнка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479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Лечение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3312368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Лечение гемофилии должно быть </a:t>
            </a:r>
            <a:r>
              <a:rPr lang="ru-RU" b="1" dirty="0"/>
              <a:t>комплексным</a:t>
            </a:r>
            <a:r>
              <a:rPr lang="ru-RU" dirty="0"/>
              <a:t>, направленным на восполнение дефицита факторов свертывания и предупреждение осложнений.</a:t>
            </a:r>
          </a:p>
          <a:p>
            <a:pPr marL="64008" indent="0">
              <a:buNone/>
            </a:pPr>
            <a:r>
              <a:rPr lang="ru-RU" b="1" dirty="0"/>
              <a:t>Основные направления терапии:</a:t>
            </a:r>
          </a:p>
          <a:p>
            <a:pPr marL="64008" indent="0">
              <a:buNone/>
            </a:pPr>
            <a:r>
              <a:rPr lang="ru-RU" dirty="0"/>
              <a:t>💉 </a:t>
            </a:r>
            <a:r>
              <a:rPr lang="ru-RU" b="1" dirty="0"/>
              <a:t>Заместительная терапия факторами свертывания</a:t>
            </a:r>
            <a:endParaRPr lang="ru-RU" dirty="0"/>
          </a:p>
          <a:p>
            <a:r>
              <a:rPr lang="ru-RU" dirty="0"/>
              <a:t>введение концентратов фактора VIII или IX</a:t>
            </a:r>
          </a:p>
          <a:p>
            <a:r>
              <a:rPr lang="ru-RU" dirty="0"/>
              <a:t>позволяет остановить кровотечение и предотвратить его развитие</a:t>
            </a:r>
          </a:p>
          <a:p>
            <a:r>
              <a:rPr lang="ru-RU" dirty="0"/>
              <a:t>используется при острых кровотечениях и профилактически перед операциями или травмами</a:t>
            </a:r>
          </a:p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Симптоматическая терапия</a:t>
            </a:r>
            <a:endParaRPr lang="ru-RU" dirty="0"/>
          </a:p>
          <a:p>
            <a:r>
              <a:rPr lang="ru-RU" dirty="0"/>
              <a:t>переливания крови при анемии</a:t>
            </a:r>
          </a:p>
          <a:p>
            <a:r>
              <a:rPr lang="ru-RU" dirty="0"/>
              <a:t>лечение кровотечений и их последствий</a:t>
            </a:r>
          </a:p>
          <a:p>
            <a:r>
              <a:rPr lang="ru-RU" dirty="0"/>
              <a:t>жаропонижающие и обезболивающие при необходимости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6626" name="Picture 2" descr="https://avatars.mds.yandex.net/i?id=ecfd5c16c2f9cf0c761ce855108ee52e55a9ca17-921178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27910"/>
            <a:ext cx="45720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613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36004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🏃 </a:t>
            </a:r>
            <a:r>
              <a:rPr lang="ru-RU" b="1" dirty="0"/>
              <a:t>Физиотерапия и лечебная гимнастика для суставов</a:t>
            </a:r>
            <a:endParaRPr lang="ru-RU" dirty="0"/>
          </a:p>
          <a:p>
            <a:r>
              <a:rPr lang="ru-RU" dirty="0"/>
              <a:t>укрепление мышц и связок, снижение риска </a:t>
            </a:r>
            <a:r>
              <a:rPr lang="ru-RU" dirty="0" err="1"/>
              <a:t>артропатии</a:t>
            </a:r>
            <a:endParaRPr lang="ru-RU" dirty="0"/>
          </a:p>
          <a:p>
            <a:r>
              <a:rPr lang="ru-RU" dirty="0"/>
              <a:t>специальные упражнения для поддержания подвижности суставов</a:t>
            </a:r>
          </a:p>
          <a:p>
            <a:r>
              <a:rPr lang="ru-RU" dirty="0"/>
              <a:t>проводится под контролем врача и физиотерапевта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Дополнительные меры</a:t>
            </a:r>
            <a:endParaRPr lang="ru-RU" dirty="0"/>
          </a:p>
          <a:p>
            <a:r>
              <a:rPr lang="ru-RU" dirty="0"/>
              <a:t>контроль уровня факторов свертывания</a:t>
            </a:r>
          </a:p>
          <a:p>
            <a:r>
              <a:rPr lang="ru-RU" dirty="0"/>
              <a:t>обучение родителей и ребёнка правилам первой помощи при кровотечениях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Ранняя и регулярная заместительная терапия значительно снижает риск кровотечений и позволяет ребёнку вести более активную и безопасную жизнь.</a:t>
            </a:r>
          </a:p>
          <a:p>
            <a:endParaRPr lang="ru-RU" dirty="0"/>
          </a:p>
        </p:txBody>
      </p:sp>
      <p:pic>
        <p:nvPicPr>
          <p:cNvPr id="27650" name="Picture 2" descr="https://avatars.mds.yandex.net/i?id=d99675d83d66131eccba05fb9f44ef7b235dd0b8-1264537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77072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73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Профилактика гемофилии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57192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ru-RU" dirty="0"/>
              <a:t>Профилактика направлена на </a:t>
            </a:r>
            <a:r>
              <a:rPr lang="ru-RU" b="1" dirty="0"/>
              <a:t>снижение риска кровотечений</a:t>
            </a:r>
            <a:r>
              <a:rPr lang="ru-RU" dirty="0"/>
              <a:t> и поддержание здоровья ребёнка.</a:t>
            </a:r>
          </a:p>
          <a:p>
            <a:pPr marL="64008" indent="0">
              <a:buNone/>
            </a:pPr>
            <a:r>
              <a:rPr lang="ru-RU" b="1" dirty="0"/>
              <a:t>Основные меры профилактики: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Генетическое консультирование</a:t>
            </a:r>
            <a:endParaRPr lang="ru-RU" dirty="0"/>
          </a:p>
          <a:p>
            <a:r>
              <a:rPr lang="ru-RU" dirty="0"/>
              <a:t>семьи с гемофилией должны проходить консультацию</a:t>
            </a:r>
          </a:p>
          <a:p>
            <a:r>
              <a:rPr lang="ru-RU" dirty="0"/>
              <a:t>позволяет планировать беременность и выявлять носителей гена</a:t>
            </a:r>
          </a:p>
          <a:p>
            <a:r>
              <a:rPr lang="ru-RU" dirty="0"/>
              <a:t>информирование родителей о рисках передачи заболевания</a:t>
            </a:r>
          </a:p>
          <a:p>
            <a:pPr marL="64008" indent="0">
              <a:buNone/>
            </a:pPr>
            <a:r>
              <a:rPr lang="ru-RU" dirty="0"/>
              <a:t>⚠ </a:t>
            </a:r>
            <a:r>
              <a:rPr lang="ru-RU" b="1" dirty="0"/>
              <a:t>Предупреждение травм</a:t>
            </a:r>
            <a:endParaRPr lang="ru-RU" dirty="0"/>
          </a:p>
          <a:p>
            <a:r>
              <a:rPr lang="ru-RU" dirty="0"/>
              <a:t>избегание контактных и </a:t>
            </a:r>
            <a:r>
              <a:rPr lang="ru-RU" dirty="0" err="1"/>
              <a:t>травмоопасных</a:t>
            </a:r>
            <a:r>
              <a:rPr lang="ru-RU" dirty="0"/>
              <a:t> видов спорта</a:t>
            </a:r>
          </a:p>
          <a:p>
            <a:r>
              <a:rPr lang="ru-RU" dirty="0"/>
              <a:t>использование защитного снаряжения</a:t>
            </a:r>
          </a:p>
          <a:p>
            <a:r>
              <a:rPr lang="ru-RU" dirty="0"/>
              <a:t>обучение ребёнка безопасному поведению</a:t>
            </a:r>
          </a:p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Регулярное наблюдение у гематолога</a:t>
            </a:r>
            <a:endParaRPr lang="ru-RU" dirty="0"/>
          </a:p>
          <a:p>
            <a:r>
              <a:rPr lang="ru-RU" dirty="0"/>
              <a:t>контроль уровня факторов свертывания</a:t>
            </a:r>
          </a:p>
          <a:p>
            <a:r>
              <a:rPr lang="ru-RU" dirty="0"/>
              <a:t>своевременное назначение заместительной терапии</a:t>
            </a:r>
          </a:p>
          <a:p>
            <a:r>
              <a:rPr lang="ru-RU" dirty="0"/>
              <a:t>наблюдение за суставами и развитием ребёнка</a:t>
            </a:r>
          </a:p>
          <a:p>
            <a:pPr marL="64008" indent="0">
              <a:buNone/>
            </a:pPr>
            <a:r>
              <a:rPr lang="ru-RU" dirty="0"/>
              <a:t>🧼 </a:t>
            </a:r>
            <a:r>
              <a:rPr lang="ru-RU" b="1" dirty="0"/>
              <a:t>Общее укрепление здоровья</a:t>
            </a:r>
            <a:endParaRPr lang="ru-RU" dirty="0"/>
          </a:p>
          <a:p>
            <a:r>
              <a:rPr lang="ru-RU" dirty="0"/>
              <a:t>сбалансированное питание</a:t>
            </a:r>
          </a:p>
          <a:p>
            <a:r>
              <a:rPr lang="ru-RU" dirty="0"/>
              <a:t>профилактика инфекций</a:t>
            </a:r>
          </a:p>
          <a:p>
            <a:r>
              <a:rPr lang="ru-RU" dirty="0"/>
              <a:t>поддержка физической активности в безопасных пределах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Сочетание генетической консультации, профилактики травм и регулярного наблюдения позволяет ребёнку с гемофилией вести максимально безопасную и полноценную жизнь.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908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Геморрагический </a:t>
            </a:r>
            <a:r>
              <a:rPr lang="ru-RU" sz="3200" b="1" dirty="0" err="1"/>
              <a:t>васкулит</a:t>
            </a:r>
            <a:r>
              <a:rPr lang="ru-RU" sz="3200" b="1" dirty="0"/>
              <a:t> (болезнь </a:t>
            </a:r>
            <a:r>
              <a:rPr lang="ru-RU" sz="3200" b="1" dirty="0" err="1"/>
              <a:t>Шенлейна</a:t>
            </a:r>
            <a:r>
              <a:rPr lang="ru-RU" sz="3200" b="1" dirty="0"/>
              <a:t>–</a:t>
            </a:r>
            <a:r>
              <a:rPr lang="ru-RU" sz="3200" b="1" dirty="0" err="1"/>
              <a:t>Геноха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4402832" cy="45720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b="1" dirty="0"/>
              <a:t>Геморрагический </a:t>
            </a:r>
            <a:r>
              <a:rPr lang="ru-RU" b="1" dirty="0" err="1"/>
              <a:t>васкулит</a:t>
            </a:r>
            <a:r>
              <a:rPr lang="ru-RU" b="1" dirty="0"/>
              <a:t> (болезнь </a:t>
            </a:r>
            <a:r>
              <a:rPr lang="ru-RU" b="1" dirty="0" err="1"/>
              <a:t>Шенлейна</a:t>
            </a:r>
            <a:r>
              <a:rPr lang="ru-RU" b="1" dirty="0"/>
              <a:t>–</a:t>
            </a:r>
            <a:r>
              <a:rPr lang="ru-RU" b="1" dirty="0" err="1"/>
              <a:t>Геноха</a:t>
            </a:r>
            <a:r>
              <a:rPr lang="ru-RU" b="1" dirty="0"/>
              <a:t>)</a:t>
            </a:r>
            <a:r>
              <a:rPr lang="ru-RU" dirty="0"/>
              <a:t> — это заболевание, при котором происходит </a:t>
            </a:r>
            <a:r>
              <a:rPr lang="ru-RU" b="1" dirty="0"/>
              <a:t>воспаление мелких кровеносных сосудов</a:t>
            </a:r>
            <a:r>
              <a:rPr lang="ru-RU" dirty="0"/>
              <a:t> (капилляров, артериол и </a:t>
            </a:r>
            <a:r>
              <a:rPr lang="ru-RU" dirty="0" err="1"/>
              <a:t>венул</a:t>
            </a:r>
            <a:r>
              <a:rPr lang="ru-RU" dirty="0"/>
              <a:t>), вызванное </a:t>
            </a:r>
            <a:r>
              <a:rPr lang="ru-RU" b="1" dirty="0"/>
              <a:t>иммунными комплексами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Особенности у детей:</a:t>
            </a:r>
          </a:p>
          <a:p>
            <a:r>
              <a:rPr lang="ru-RU" dirty="0"/>
              <a:t>чаще всего встречается в возрасте 3–15 лет</a:t>
            </a:r>
          </a:p>
          <a:p>
            <a:r>
              <a:rPr lang="ru-RU" dirty="0"/>
              <a:t>острое начало с появлением кожных высыпаний</a:t>
            </a:r>
          </a:p>
          <a:p>
            <a:r>
              <a:rPr lang="ru-RU" dirty="0"/>
              <a:t>поражает кожу, суставы, ЖКТ и почки</a:t>
            </a:r>
          </a:p>
          <a:p>
            <a:endParaRPr lang="ru-RU" dirty="0"/>
          </a:p>
        </p:txBody>
      </p:sp>
      <p:pic>
        <p:nvPicPr>
          <p:cNvPr id="28674" name="Picture 2" descr="https://avatars.mds.yandex.net/i?id=9466a25093d8ff2c003392ca7fb369e2fce3f7ef-43454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2636911"/>
            <a:ext cx="3779910" cy="251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367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859024"/>
            <a:ext cx="4629200" cy="5400600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b="1" dirty="0"/>
              <a:t>Патогенез:</a:t>
            </a:r>
          </a:p>
          <a:p>
            <a:r>
              <a:rPr lang="ru-RU" dirty="0"/>
              <a:t>Формируются иммунные комплексы (антитела + антигены)</a:t>
            </a:r>
          </a:p>
          <a:p>
            <a:r>
              <a:rPr lang="ru-RU" dirty="0"/>
              <a:t>Комплексы откладываются в стенках мелких сосудов</a:t>
            </a:r>
          </a:p>
          <a:p>
            <a:r>
              <a:rPr lang="ru-RU" dirty="0"/>
              <a:t>Возникает воспаление, повышенная проницаемость сосудов → кровоизлияния (пурпура)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Геморрагический </a:t>
            </a:r>
            <a:r>
              <a:rPr lang="ru-RU" dirty="0" err="1"/>
              <a:t>васкулит</a:t>
            </a:r>
            <a:r>
              <a:rPr lang="ru-RU" dirty="0"/>
              <a:t> — системное заболевание с преимущественным поражением кожи и внутренних органов.</a:t>
            </a:r>
          </a:p>
          <a:p>
            <a:endParaRPr lang="ru-RU" dirty="0"/>
          </a:p>
        </p:txBody>
      </p:sp>
      <p:pic>
        <p:nvPicPr>
          <p:cNvPr id="29698" name="Picture 2" descr="https://avatars.mds.yandex.net/i?id=21bda67feb97323c7cdce9566ac1edaa_sr-392357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304295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648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Этиология геморрагического </a:t>
            </a:r>
            <a:r>
              <a:rPr lang="ru-RU" sz="3200" b="1" dirty="0" err="1"/>
              <a:t>васкулита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5626968" cy="4681992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Заболевание развивается в результате </a:t>
            </a:r>
            <a:r>
              <a:rPr lang="ru-RU" b="1" dirty="0"/>
              <a:t>комплекса внешних и внутренних факторов</a:t>
            </a:r>
            <a:r>
              <a:rPr lang="ru-RU" dirty="0"/>
              <a:t>, которые запускают иммунное воспаление.</a:t>
            </a:r>
          </a:p>
          <a:p>
            <a:pPr marL="64008" indent="0">
              <a:buNone/>
            </a:pPr>
            <a:r>
              <a:rPr lang="ru-RU" b="1" dirty="0"/>
              <a:t>Основные причины: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Инфекции</a:t>
            </a:r>
            <a:endParaRPr lang="ru-RU" dirty="0"/>
          </a:p>
          <a:p>
            <a:r>
              <a:rPr lang="ru-RU" dirty="0"/>
              <a:t>стрептококковые инфекции верхних дыхательных путей</a:t>
            </a:r>
          </a:p>
          <a:p>
            <a:r>
              <a:rPr lang="ru-RU" dirty="0"/>
              <a:t>вирусные инфекции (ОРВИ, вирусы герпеса)</a:t>
            </a:r>
          </a:p>
          <a:p>
            <a:r>
              <a:rPr lang="ru-RU" dirty="0"/>
              <a:t>инфекционные агенты запускают формирование иммунных комплексов</a:t>
            </a:r>
          </a:p>
          <a:p>
            <a:pPr marL="64008" indent="0">
              <a:buNone/>
            </a:pPr>
            <a:r>
              <a:rPr lang="ru-RU" dirty="0"/>
              <a:t>⚡ </a:t>
            </a:r>
            <a:r>
              <a:rPr lang="ru-RU" b="1" dirty="0"/>
              <a:t>Аллергические реакции</a:t>
            </a:r>
            <a:endParaRPr lang="ru-RU" dirty="0"/>
          </a:p>
          <a:p>
            <a:r>
              <a:rPr lang="ru-RU" dirty="0"/>
              <a:t>на лекарства (антибиотики, вакцины)</a:t>
            </a:r>
          </a:p>
          <a:p>
            <a:r>
              <a:rPr lang="ru-RU" dirty="0"/>
              <a:t>на пищевые аллергены</a:t>
            </a:r>
          </a:p>
          <a:p>
            <a:r>
              <a:rPr lang="ru-RU" dirty="0"/>
              <a:t>реакция иммунной системы → повреждение сосудов</a:t>
            </a:r>
          </a:p>
          <a:p>
            <a:endParaRPr lang="ru-RU" dirty="0"/>
          </a:p>
        </p:txBody>
      </p:sp>
      <p:pic>
        <p:nvPicPr>
          <p:cNvPr id="30722" name="Picture 2" descr="https://avatars.mds.yandex.net/i?id=b97896fa64cead8378521705be208413cfa4a7f2-6844425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8" t="6377" r="23604" b="30895"/>
          <a:stretch/>
        </p:blipFill>
        <p:spPr bwMode="auto">
          <a:xfrm>
            <a:off x="6084168" y="1584706"/>
            <a:ext cx="2880320" cy="217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9404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5472608" cy="6048672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Генетическая предрасположенность</a:t>
            </a:r>
            <a:endParaRPr lang="ru-RU" dirty="0"/>
          </a:p>
          <a:p>
            <a:r>
              <a:rPr lang="ru-RU" dirty="0"/>
              <a:t>наличие HLA-типов, повышающих риск развития </a:t>
            </a:r>
            <a:r>
              <a:rPr lang="ru-RU" dirty="0" err="1"/>
              <a:t>васкулита</a:t>
            </a:r>
            <a:endParaRPr lang="ru-RU" dirty="0"/>
          </a:p>
          <a:p>
            <a:r>
              <a:rPr lang="ru-RU" dirty="0"/>
              <a:t>семейная склонность к аутоиммунным и аллергическим заболеваниям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Другие факторы</a:t>
            </a:r>
            <a:endParaRPr lang="ru-RU" dirty="0"/>
          </a:p>
          <a:p>
            <a:r>
              <a:rPr lang="ru-RU" dirty="0"/>
              <a:t>травмы, стресс, </a:t>
            </a:r>
            <a:r>
              <a:rPr lang="ru-RU" dirty="0" err="1"/>
              <a:t>холодовое</a:t>
            </a:r>
            <a:r>
              <a:rPr lang="ru-RU" dirty="0"/>
              <a:t> воздействие</a:t>
            </a:r>
          </a:p>
          <a:p>
            <a:r>
              <a:rPr lang="ru-RU" dirty="0"/>
              <a:t>сочетание факторов повышает риск развития острого приступа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Геморрагический </a:t>
            </a:r>
            <a:r>
              <a:rPr lang="ru-RU" dirty="0" err="1"/>
              <a:t>васкулит</a:t>
            </a:r>
            <a:r>
              <a:rPr lang="ru-RU" dirty="0"/>
              <a:t> — </a:t>
            </a:r>
            <a:r>
              <a:rPr lang="ru-RU" dirty="0" err="1"/>
              <a:t>мультифакторное</a:t>
            </a:r>
            <a:r>
              <a:rPr lang="ru-RU" dirty="0"/>
              <a:t> заболевание, и понимание причин помогает прогнозировать течение болезни.</a:t>
            </a:r>
          </a:p>
          <a:p>
            <a:endParaRPr lang="ru-RU" dirty="0"/>
          </a:p>
        </p:txBody>
      </p:sp>
      <p:pic>
        <p:nvPicPr>
          <p:cNvPr id="31746" name="Picture 2" descr="https://avatars.mds.yandex.net/i?id=01a95d5645d025deaaff530f8437c989e8f3d112-435362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24743"/>
            <a:ext cx="3150096" cy="420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15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Клиника и симптомы геморрагического </a:t>
            </a:r>
            <a:r>
              <a:rPr lang="ru-RU" sz="3200" b="1" dirty="0" err="1"/>
              <a:t>васкулита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Симптомы зависят от </a:t>
            </a:r>
            <a:r>
              <a:rPr lang="ru-RU" b="1" dirty="0"/>
              <a:t>поражения сосудов кожи, суставов, ЖКТ и почек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проявления:</a:t>
            </a:r>
          </a:p>
          <a:p>
            <a:pPr marL="64008" indent="0">
              <a:buNone/>
            </a:pPr>
            <a:r>
              <a:rPr lang="ru-RU" dirty="0"/>
              <a:t>🎨 </a:t>
            </a:r>
            <a:r>
              <a:rPr lang="ru-RU" b="1" dirty="0"/>
              <a:t>Пурпурные высыпания</a:t>
            </a:r>
            <a:endParaRPr lang="ru-RU" dirty="0"/>
          </a:p>
          <a:p>
            <a:r>
              <a:rPr lang="ru-RU" dirty="0"/>
              <a:t>ярко-красные или фиолетовые пятна и петехии на ногах и ягодицах</a:t>
            </a:r>
          </a:p>
          <a:p>
            <a:r>
              <a:rPr lang="ru-RU" dirty="0"/>
              <a:t>не бледнеют при надавливании</a:t>
            </a:r>
          </a:p>
          <a:p>
            <a:r>
              <a:rPr lang="ru-RU" dirty="0"/>
              <a:t>основной диагностический признак</a:t>
            </a:r>
          </a:p>
          <a:p>
            <a:pPr marL="64008" indent="0">
              <a:buNone/>
            </a:pPr>
            <a:r>
              <a:rPr lang="ru-RU" dirty="0"/>
              <a:t>🦵 </a:t>
            </a:r>
            <a:r>
              <a:rPr lang="ru-RU" b="1" dirty="0"/>
              <a:t>Боли в суставах (артралгии)</a:t>
            </a:r>
            <a:endParaRPr lang="ru-RU" dirty="0"/>
          </a:p>
          <a:p>
            <a:r>
              <a:rPr lang="ru-RU" dirty="0"/>
              <a:t>чаще коленные и голеностопные суставы</a:t>
            </a:r>
          </a:p>
          <a:p>
            <a:r>
              <a:rPr lang="ru-RU" dirty="0"/>
              <a:t>отёк и скованность движения</a:t>
            </a:r>
          </a:p>
          <a:p>
            <a:r>
              <a:rPr lang="ru-RU" dirty="0"/>
              <a:t>обычно проходят без остаточных деформаций</a:t>
            </a:r>
          </a:p>
          <a:p>
            <a:pPr marL="64008" indent="0">
              <a:buNone/>
            </a:pPr>
            <a:r>
              <a:rPr lang="ru-RU" dirty="0"/>
              <a:t>💨 </a:t>
            </a:r>
            <a:r>
              <a:rPr lang="ru-RU" b="1" dirty="0"/>
              <a:t>Боли в животе (абдоминальный синдром)</a:t>
            </a:r>
            <a:endParaRPr lang="ru-RU" dirty="0"/>
          </a:p>
          <a:p>
            <a:r>
              <a:rPr lang="ru-RU" dirty="0"/>
              <a:t>спазмы, тошнота, рвота</a:t>
            </a:r>
          </a:p>
          <a:p>
            <a:r>
              <a:rPr lang="ru-RU" dirty="0"/>
              <a:t>иногда кровавая диарея</a:t>
            </a:r>
          </a:p>
          <a:p>
            <a:r>
              <a:rPr lang="ru-RU" dirty="0"/>
              <a:t>возникает из-за поражения сосудов кишечника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680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476672"/>
            <a:ext cx="4341168" cy="5832648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Поражение почек (</a:t>
            </a:r>
            <a:r>
              <a:rPr lang="ru-RU" b="1" dirty="0" err="1"/>
              <a:t>гломерулонефрит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/>
              <a:t>появление крови или белка в моче</a:t>
            </a:r>
          </a:p>
          <a:p>
            <a:r>
              <a:rPr lang="ru-RU" dirty="0"/>
              <a:t>отёки, повышение давления</a:t>
            </a:r>
          </a:p>
          <a:p>
            <a:r>
              <a:rPr lang="ru-RU" dirty="0"/>
              <a:t>требует наблюдения у нефролога</a:t>
            </a:r>
          </a:p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Другие проявления</a:t>
            </a:r>
            <a:endParaRPr lang="ru-RU" dirty="0"/>
          </a:p>
          <a:p>
            <a:r>
              <a:rPr lang="ru-RU" dirty="0"/>
              <a:t>субфебрильная температура</a:t>
            </a:r>
          </a:p>
          <a:p>
            <a:r>
              <a:rPr lang="ru-RU" dirty="0"/>
              <a:t>слабость и недомогание</a:t>
            </a:r>
          </a:p>
          <a:p>
            <a:r>
              <a:rPr lang="ru-RU" dirty="0"/>
              <a:t>в редких случаях поражение нервной системы</a:t>
            </a:r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Классическая </a:t>
            </a:r>
            <a:r>
              <a:rPr lang="ru-RU" dirty="0"/>
              <a:t>триада: </a:t>
            </a:r>
            <a:r>
              <a:rPr lang="ru-RU" b="1" dirty="0"/>
              <a:t>пурпура + боли в суставах + боли в животе</a:t>
            </a:r>
            <a:r>
              <a:rPr lang="ru-RU" dirty="0"/>
              <a:t> — ключ к ранней диагностике геморрагического </a:t>
            </a:r>
            <a:r>
              <a:rPr lang="ru-RU" dirty="0" err="1"/>
              <a:t>васкулита</a:t>
            </a:r>
            <a:r>
              <a:rPr lang="ru-RU" dirty="0"/>
              <a:t> у ребёнка.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2770" name="Picture 2" descr="https://avatars.mds.yandex.net/i?id=ce42adc9155d9d46e0138219e38776eb3c49b44a-904307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8361"/>
            <a:ext cx="3456384" cy="240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s://avatars.mds.yandex.net/i?id=86cc2b1135bc14d3f5b48658e8642df28a2b9f27-1218499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36" y="3140968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8900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Факторы риска и осложнения геморрагического </a:t>
            </a:r>
            <a:r>
              <a:rPr lang="ru-RU" sz="3200" b="1" dirty="0" err="1"/>
              <a:t>васкулита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Геморрагический </a:t>
            </a:r>
            <a:r>
              <a:rPr lang="ru-RU" dirty="0" err="1"/>
              <a:t>васкулит</a:t>
            </a:r>
            <a:r>
              <a:rPr lang="ru-RU" dirty="0"/>
              <a:t> у детей развивается под влиянием </a:t>
            </a:r>
            <a:r>
              <a:rPr lang="ru-RU" b="1" dirty="0"/>
              <a:t>нескольких факторов</a:t>
            </a:r>
            <a:r>
              <a:rPr lang="ru-RU" dirty="0"/>
              <a:t>, а отсутствие своевременного лечения может приводить к серьёзным осложнениям.</a:t>
            </a:r>
          </a:p>
          <a:p>
            <a:pPr marL="64008" indent="0">
              <a:buNone/>
            </a:pPr>
            <a:r>
              <a:rPr lang="ru-RU" b="1" dirty="0"/>
              <a:t>Факторы риска: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Инфекции</a:t>
            </a:r>
            <a:endParaRPr lang="ru-RU" dirty="0"/>
          </a:p>
          <a:p>
            <a:r>
              <a:rPr lang="ru-RU" dirty="0"/>
              <a:t>стрептококковые и вирусные инфекции верхних дыхательных путей</a:t>
            </a:r>
          </a:p>
          <a:p>
            <a:r>
              <a:rPr lang="ru-RU" dirty="0"/>
              <a:t>хронические инфекции повышают вероятность рецидивов</a:t>
            </a:r>
          </a:p>
          <a:p>
            <a:pPr marL="64008" indent="0">
              <a:buNone/>
            </a:pPr>
            <a:r>
              <a:rPr lang="ru-RU" dirty="0"/>
              <a:t>⚡ </a:t>
            </a:r>
            <a:r>
              <a:rPr lang="ru-RU" b="1" dirty="0"/>
              <a:t>Аллергические реакции</a:t>
            </a:r>
            <a:endParaRPr lang="ru-RU" dirty="0"/>
          </a:p>
          <a:p>
            <a:r>
              <a:rPr lang="ru-RU" dirty="0"/>
              <a:t>лекарства, вакцины, пищевые аллергены</a:t>
            </a:r>
          </a:p>
          <a:p>
            <a:r>
              <a:rPr lang="ru-RU" dirty="0"/>
              <a:t>активируют иммунный ответ и формирование комплексов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Ослабленный иммунитет</a:t>
            </a:r>
            <a:endParaRPr lang="ru-RU" dirty="0"/>
          </a:p>
          <a:p>
            <a:r>
              <a:rPr lang="ru-RU" dirty="0"/>
              <a:t>дети после болезней или с хроническими заболеваниями</a:t>
            </a:r>
          </a:p>
          <a:p>
            <a:r>
              <a:rPr lang="ru-RU" dirty="0"/>
              <a:t>повышает склонность к повторным обострениям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1021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760640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b="1" dirty="0"/>
              <a:t>Основные осложнения:</a:t>
            </a:r>
          </a:p>
          <a:p>
            <a:pPr marL="64008" indent="0">
              <a:buNone/>
            </a:pPr>
            <a:r>
              <a:rPr lang="ru-RU" dirty="0" smtClean="0"/>
              <a:t>🩸 </a:t>
            </a:r>
            <a:r>
              <a:rPr lang="ru-RU" b="1" dirty="0"/>
              <a:t>Почечная недостаточность</a:t>
            </a:r>
            <a:endParaRPr lang="ru-RU" dirty="0"/>
          </a:p>
          <a:p>
            <a:r>
              <a:rPr lang="ru-RU" dirty="0"/>
              <a:t>развитие </a:t>
            </a:r>
            <a:r>
              <a:rPr lang="ru-RU" dirty="0" err="1"/>
              <a:t>гломерулонефрита</a:t>
            </a:r>
            <a:endParaRPr lang="ru-RU" dirty="0"/>
          </a:p>
          <a:p>
            <a:r>
              <a:rPr lang="ru-RU" dirty="0"/>
              <a:t>появление крови или белка в моче</a:t>
            </a:r>
          </a:p>
          <a:p>
            <a:r>
              <a:rPr lang="ru-RU" dirty="0"/>
              <a:t>возможны отёки и повышение артериального давления</a:t>
            </a:r>
          </a:p>
          <a:p>
            <a:pPr marL="64008" indent="0">
              <a:buNone/>
            </a:pPr>
            <a:r>
              <a:rPr lang="ru-RU" dirty="0"/>
              <a:t>💉 </a:t>
            </a:r>
            <a:r>
              <a:rPr lang="ru-RU" b="1" dirty="0"/>
              <a:t>Интенсивные кровотечения</a:t>
            </a:r>
            <a:endParaRPr lang="ru-RU" dirty="0"/>
          </a:p>
          <a:p>
            <a:r>
              <a:rPr lang="ru-RU" dirty="0"/>
              <a:t>из кожи, ЖКТ или слизистых оболочек</a:t>
            </a:r>
          </a:p>
          <a:p>
            <a:r>
              <a:rPr lang="ru-RU" dirty="0"/>
              <a:t>требуют контроля и своевременной медицинской помощи</a:t>
            </a:r>
          </a:p>
          <a:p>
            <a:pPr marL="64008" indent="0">
              <a:buNone/>
            </a:pPr>
            <a:r>
              <a:rPr lang="ru-RU" dirty="0"/>
              <a:t>🦵 </a:t>
            </a:r>
            <a:r>
              <a:rPr lang="ru-RU" b="1" dirty="0"/>
              <a:t>Другие последствия</a:t>
            </a:r>
            <a:endParaRPr lang="ru-RU" dirty="0"/>
          </a:p>
          <a:p>
            <a:r>
              <a:rPr lang="ru-RU" dirty="0"/>
              <a:t>боли и отёки суставов</a:t>
            </a:r>
          </a:p>
          <a:p>
            <a:r>
              <a:rPr lang="ru-RU" dirty="0"/>
              <a:t>редко — поражение нервной системы</a:t>
            </a:r>
          </a:p>
          <a:p>
            <a:r>
              <a:rPr lang="ru-RU" dirty="0"/>
              <a:t>рецидивирующее течение может ухудшать качество жизни</a:t>
            </a:r>
          </a:p>
          <a:p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Раннее </a:t>
            </a:r>
            <a:r>
              <a:rPr lang="ru-RU" dirty="0"/>
              <a:t>выявление факторов риска и контроль симптомов позволяют снизить тяжесть осложнений и ускорить выздоровление ребёнка.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588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Лечение и профилактика геморрагического </a:t>
            </a:r>
            <a:r>
              <a:rPr lang="ru-RU" sz="3200" b="1" dirty="0" err="1"/>
              <a:t>васкулита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dirty="0"/>
              <a:t>Лечение направлено на </a:t>
            </a:r>
            <a:r>
              <a:rPr lang="ru-RU" b="1" dirty="0"/>
              <a:t>снижение воспаления сосудов, купирование симптомов и предотвращение осложнений</a:t>
            </a:r>
            <a:r>
              <a:rPr lang="ru-RU" dirty="0"/>
              <a:t>, а профилактика — на снижение риска рецидивов.</a:t>
            </a:r>
          </a:p>
          <a:p>
            <a:pPr marL="64008" indent="0">
              <a:buNone/>
            </a:pPr>
            <a:r>
              <a:rPr lang="ru-RU" b="1" dirty="0"/>
              <a:t>Лечение:</a:t>
            </a:r>
          </a:p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Симптоматическая терапия</a:t>
            </a:r>
            <a:endParaRPr lang="ru-RU" dirty="0"/>
          </a:p>
          <a:p>
            <a:r>
              <a:rPr lang="ru-RU" dirty="0"/>
              <a:t>обезболивание при артралгиях и болях в животе</a:t>
            </a:r>
          </a:p>
          <a:p>
            <a:r>
              <a:rPr lang="ru-RU" dirty="0"/>
              <a:t>поддержка гидратации при диарее и рвоте</a:t>
            </a:r>
          </a:p>
          <a:p>
            <a:pPr marL="64008" indent="0">
              <a:buNone/>
            </a:pPr>
            <a:r>
              <a:rPr lang="ru-RU" dirty="0"/>
              <a:t>💊 </a:t>
            </a:r>
            <a:r>
              <a:rPr lang="ru-RU" b="1" dirty="0"/>
              <a:t>Антигистаминные препараты</a:t>
            </a:r>
            <a:endParaRPr lang="ru-RU" dirty="0"/>
          </a:p>
          <a:p>
            <a:r>
              <a:rPr lang="ru-RU" dirty="0"/>
              <a:t>уменьшают аллергическую компоненту заболевания</a:t>
            </a:r>
          </a:p>
          <a:p>
            <a:r>
              <a:rPr lang="ru-RU" dirty="0"/>
              <a:t>помогают снизить зуд и воспаление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 err="1"/>
              <a:t>Глюкокортикостероиды</a:t>
            </a:r>
            <a:endParaRPr lang="ru-RU" dirty="0"/>
          </a:p>
          <a:p>
            <a:r>
              <a:rPr lang="ru-RU" dirty="0"/>
              <a:t>назначаются при тяжёлом течении, поражении почек или выраженном абдоминальном синдроме</a:t>
            </a:r>
          </a:p>
          <a:p>
            <a:r>
              <a:rPr lang="ru-RU" dirty="0"/>
              <a:t>снижают иммунное воспаление и проницаемость сосудов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227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4834880" cy="6048672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b="1" dirty="0"/>
              <a:t>Профилактика и контроль: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Контроль инфекций</a:t>
            </a:r>
            <a:endParaRPr lang="ru-RU" dirty="0"/>
          </a:p>
          <a:p>
            <a:r>
              <a:rPr lang="ru-RU" dirty="0"/>
              <a:t>своевременное лечение ОРВИ и стрептококковых инфекций</a:t>
            </a:r>
          </a:p>
          <a:p>
            <a:r>
              <a:rPr lang="ru-RU" dirty="0"/>
              <a:t>укрепление иммунитета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Раннее обращение к врачу</a:t>
            </a:r>
            <a:endParaRPr lang="ru-RU" dirty="0"/>
          </a:p>
          <a:p>
            <a:r>
              <a:rPr lang="ru-RU" dirty="0"/>
              <a:t>при появлении пурпуры, боли в суставах или животе</a:t>
            </a:r>
          </a:p>
          <a:p>
            <a:r>
              <a:rPr lang="ru-RU" dirty="0"/>
              <a:t>регулярное наблюдение у педиатра и нефролога при поражении почек</a:t>
            </a:r>
          </a:p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Общее укрепление здоровья ребёнка</a:t>
            </a:r>
            <a:endParaRPr lang="ru-RU" dirty="0"/>
          </a:p>
          <a:p>
            <a:r>
              <a:rPr lang="ru-RU" dirty="0"/>
              <a:t>сбалансированное питание, режим, активность</a:t>
            </a:r>
          </a:p>
          <a:p>
            <a:r>
              <a:rPr lang="ru-RU" dirty="0"/>
              <a:t>минимизация стрессов и травм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Своевременное лечение и профилактика рецидивов позволяют контролировать течение заболевания и предотвращать осложнения геморрагического </a:t>
            </a:r>
            <a:r>
              <a:rPr lang="ru-RU" dirty="0" err="1"/>
              <a:t>васкулита</a:t>
            </a:r>
            <a:r>
              <a:rPr lang="ru-RU" dirty="0"/>
              <a:t> у детей.</a:t>
            </a:r>
          </a:p>
          <a:p>
            <a:endParaRPr lang="ru-RU" dirty="0"/>
          </a:p>
        </p:txBody>
      </p:sp>
      <p:pic>
        <p:nvPicPr>
          <p:cNvPr id="33794" name="Picture 2" descr="https://avatars.mds.yandex.net/i?id=fcc0397c7352d2c02763ed016fbf110dff2f654d-425536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04864"/>
            <a:ext cx="388843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210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Тромбоцитопеническая пурпура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4546848" cy="5661248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b="1" dirty="0" smtClean="0"/>
              <a:t>Тромбоцитопеническая </a:t>
            </a:r>
            <a:r>
              <a:rPr lang="ru-RU" b="1" dirty="0"/>
              <a:t>пурпура (ТПП)</a:t>
            </a:r>
            <a:r>
              <a:rPr lang="ru-RU" dirty="0"/>
              <a:t> — это заболевание, при котором наблюдается </a:t>
            </a:r>
            <a:r>
              <a:rPr lang="ru-RU" b="1" dirty="0"/>
              <a:t>снижение числа тромбоцитов в крови</a:t>
            </a:r>
            <a:r>
              <a:rPr lang="ru-RU" dirty="0"/>
              <a:t>, что ведёт к повышенной </a:t>
            </a:r>
            <a:r>
              <a:rPr lang="ru-RU" b="1" dirty="0"/>
              <a:t>склонности к кровотечениям</a:t>
            </a:r>
            <a:r>
              <a:rPr lang="ru-RU" dirty="0"/>
              <a:t> даже при минимальных травмах.</a:t>
            </a:r>
          </a:p>
          <a:p>
            <a:pPr marL="64008" indent="0">
              <a:buNone/>
            </a:pPr>
            <a:r>
              <a:rPr lang="ru-RU" b="1" dirty="0"/>
              <a:t>Особенности у детей:</a:t>
            </a:r>
          </a:p>
          <a:p>
            <a:r>
              <a:rPr lang="ru-RU" dirty="0"/>
              <a:t>чаще всего встречается в возрасте 2–10 лет</a:t>
            </a:r>
          </a:p>
          <a:p>
            <a:r>
              <a:rPr lang="ru-RU" dirty="0"/>
              <a:t>острое начало с появлением </a:t>
            </a:r>
            <a:r>
              <a:rPr lang="ru-RU" b="1" dirty="0"/>
              <a:t>кожных и слизистых кровоизлияний</a:t>
            </a:r>
            <a:endParaRPr lang="ru-RU" dirty="0"/>
          </a:p>
          <a:p>
            <a:r>
              <a:rPr lang="ru-RU" dirty="0"/>
              <a:t>у большинства детей болезнь протекает </a:t>
            </a:r>
            <a:r>
              <a:rPr lang="ru-RU" b="1" dirty="0"/>
              <a:t>самостоятельно, с благоприятным исходом</a:t>
            </a:r>
            <a:r>
              <a:rPr lang="ru-RU" dirty="0"/>
              <a:t>, но в некоторых случаях возможны тяжёлые формы</a:t>
            </a:r>
          </a:p>
          <a:p>
            <a:endParaRPr lang="ru-RU" dirty="0"/>
          </a:p>
        </p:txBody>
      </p:sp>
      <p:pic>
        <p:nvPicPr>
          <p:cNvPr id="35842" name="Picture 2" descr="https://avatars.mds.yandex.net/i?id=4fd49dda33b52d2d550d7e9362632ce9391cf052-849294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101" y="2420888"/>
            <a:ext cx="3542097" cy="26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132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19256" cy="3240360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b="1" dirty="0"/>
              <a:t>Патогенез:</a:t>
            </a:r>
          </a:p>
          <a:p>
            <a:r>
              <a:rPr lang="ru-RU" dirty="0"/>
              <a:t>Уменьшение числа тромбоцитов из-за их разрушения иммунной системой или снижения продукции</a:t>
            </a:r>
          </a:p>
          <a:p>
            <a:r>
              <a:rPr lang="ru-RU" dirty="0"/>
              <a:t>Нарушение первичного гемостаза → петехии, </a:t>
            </a:r>
            <a:r>
              <a:rPr lang="ru-RU" dirty="0" err="1"/>
              <a:t>экхимозы</a:t>
            </a:r>
            <a:r>
              <a:rPr lang="ru-RU" dirty="0"/>
              <a:t>, носовые и </a:t>
            </a:r>
            <a:r>
              <a:rPr lang="ru-RU" dirty="0" err="1"/>
              <a:t>десневые</a:t>
            </a:r>
            <a:r>
              <a:rPr lang="ru-RU" dirty="0"/>
              <a:t> кровотечения</a:t>
            </a:r>
          </a:p>
          <a:p>
            <a:r>
              <a:rPr lang="ru-RU" dirty="0"/>
              <a:t>Возможны осложнения при тяжёлых формах (кровотечения в органы, анемия)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ТПП — это заболевание, при котором ключевую роль играет контроль тромбоцитов и своевременное лечение для предотвращения осложнений.</a:t>
            </a:r>
          </a:p>
          <a:p>
            <a:endParaRPr lang="ru-RU" dirty="0"/>
          </a:p>
        </p:txBody>
      </p:sp>
      <p:pic>
        <p:nvPicPr>
          <p:cNvPr id="34818" name="Picture 2" descr="https://avatars.mds.yandex.net/i?id=7658a530e5d13bce9ef1eecfec9a9530ee44f5bb-548000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05063"/>
            <a:ext cx="5148064" cy="257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1372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Этиология тромбоцитопенической пурпуры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ru-RU" dirty="0"/>
              <a:t>ТПП развивается под влиянием </a:t>
            </a:r>
            <a:r>
              <a:rPr lang="ru-RU" b="1" dirty="0"/>
              <a:t>различных факторов</a:t>
            </a:r>
            <a:r>
              <a:rPr lang="ru-RU" dirty="0"/>
              <a:t>, которые приводят к разрушению тромбоцитов или нарушению их образования.</a:t>
            </a:r>
          </a:p>
          <a:p>
            <a:pPr marL="64008" indent="0">
              <a:buNone/>
            </a:pPr>
            <a:r>
              <a:rPr lang="ru-RU" b="1" dirty="0"/>
              <a:t>Основные причины: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Идиопатическая (аутоиммунная) ТПП</a:t>
            </a:r>
            <a:endParaRPr lang="ru-RU" dirty="0"/>
          </a:p>
          <a:p>
            <a:r>
              <a:rPr lang="ru-RU" dirty="0"/>
              <a:t>антитела разрушают тромбоциты</a:t>
            </a:r>
          </a:p>
          <a:p>
            <a:r>
              <a:rPr lang="ru-RU" dirty="0"/>
              <a:t>причина чаще неизвестна</a:t>
            </a:r>
          </a:p>
          <a:p>
            <a:r>
              <a:rPr lang="ru-RU" dirty="0"/>
              <a:t>проявляется острым снижением тромбоцитов, чаще у детей после инфекций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Инфекции</a:t>
            </a:r>
            <a:endParaRPr lang="ru-RU" dirty="0"/>
          </a:p>
          <a:p>
            <a:r>
              <a:rPr lang="ru-RU" dirty="0"/>
              <a:t>вирусные: грипп, кори, </a:t>
            </a:r>
            <a:r>
              <a:rPr lang="ru-RU" dirty="0" err="1"/>
              <a:t>парвовирус</a:t>
            </a:r>
            <a:r>
              <a:rPr lang="ru-RU" dirty="0"/>
              <a:t>, ВИЧ</a:t>
            </a:r>
          </a:p>
          <a:p>
            <a:r>
              <a:rPr lang="ru-RU" dirty="0"/>
              <a:t>бактериальные: стрептококк</a:t>
            </a:r>
          </a:p>
          <a:p>
            <a:r>
              <a:rPr lang="ru-RU" dirty="0"/>
              <a:t>инфекции запускают аутоиммунный процесс и разрушение тромбоцитов</a:t>
            </a:r>
          </a:p>
          <a:p>
            <a:pPr marL="64008" indent="0">
              <a:buNone/>
            </a:pPr>
            <a:r>
              <a:rPr lang="ru-RU" dirty="0"/>
              <a:t>💊 </a:t>
            </a:r>
            <a:r>
              <a:rPr lang="ru-RU" b="1" dirty="0"/>
              <a:t>Лекарства</a:t>
            </a:r>
            <a:endParaRPr lang="ru-RU" dirty="0"/>
          </a:p>
          <a:p>
            <a:r>
              <a:rPr lang="ru-RU" dirty="0"/>
              <a:t>некоторые антибиотики, антикоагулянты, противосудорожные</a:t>
            </a:r>
          </a:p>
          <a:p>
            <a:r>
              <a:rPr lang="ru-RU" dirty="0"/>
              <a:t>могут вызвать вторичное снижение тромбоцитов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831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548680"/>
            <a:ext cx="4845224" cy="5906128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💉 </a:t>
            </a:r>
            <a:r>
              <a:rPr lang="ru-RU" b="1" dirty="0"/>
              <a:t>Вакцинация</a:t>
            </a:r>
            <a:endParaRPr lang="ru-RU" dirty="0"/>
          </a:p>
          <a:p>
            <a:r>
              <a:rPr lang="ru-RU" dirty="0"/>
              <a:t>крайне редко вызывает временное снижение тромбоцитов</a:t>
            </a:r>
          </a:p>
          <a:p>
            <a:r>
              <a:rPr lang="ru-RU" dirty="0"/>
              <a:t>обычно лёгкое течение, </a:t>
            </a:r>
            <a:r>
              <a:rPr lang="ru-RU" dirty="0" err="1"/>
              <a:t>самопроходящее</a:t>
            </a:r>
            <a:endParaRPr lang="ru-RU" dirty="0"/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Другие факторы</a:t>
            </a:r>
            <a:endParaRPr lang="ru-RU" dirty="0"/>
          </a:p>
          <a:p>
            <a:r>
              <a:rPr lang="ru-RU" dirty="0"/>
              <a:t>сочетание инфекций и генетической предрасположенности</a:t>
            </a:r>
          </a:p>
          <a:p>
            <a:r>
              <a:rPr lang="ru-RU" dirty="0"/>
              <a:t>иммунные нарушения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Понимание этиологии ТПП позволяет своевременно выявлять причины заболевания и выбирать адекватное лечение, особенно у детей из группы риска.</a:t>
            </a:r>
          </a:p>
          <a:p>
            <a:endParaRPr lang="ru-RU" dirty="0"/>
          </a:p>
        </p:txBody>
      </p:sp>
      <p:pic>
        <p:nvPicPr>
          <p:cNvPr id="36866" name="Picture 2" descr="https://avatars.mds.yandex.net/i?id=116fe4ba8d9c62e79998030bc39658a9ed9f076d-12159448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6" r="19312"/>
          <a:stretch/>
        </p:blipFill>
        <p:spPr bwMode="auto">
          <a:xfrm>
            <a:off x="323529" y="1628800"/>
            <a:ext cx="3521108" cy="339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142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Клиника и симптомы тромбоцитопенической пурпуры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dirty="0"/>
              <a:t>Симптомы ТПП напрямую связаны с </a:t>
            </a:r>
            <a:r>
              <a:rPr lang="ru-RU" b="1" dirty="0"/>
              <a:t>снижением количества тромбоцитов</a:t>
            </a:r>
            <a:r>
              <a:rPr lang="ru-RU" dirty="0"/>
              <a:t> и нарушением первичного гемостаза.</a:t>
            </a:r>
          </a:p>
          <a:p>
            <a:pPr marL="64008" indent="0">
              <a:buNone/>
            </a:pPr>
            <a:r>
              <a:rPr lang="ru-RU" b="1" dirty="0"/>
              <a:t>Основные проявления:</a:t>
            </a:r>
          </a:p>
          <a:p>
            <a:pPr marL="64008" indent="0">
              <a:buNone/>
            </a:pPr>
            <a:r>
              <a:rPr lang="ru-RU" dirty="0"/>
              <a:t>🎨 </a:t>
            </a:r>
            <a:r>
              <a:rPr lang="ru-RU" b="1" dirty="0"/>
              <a:t>Петехии и пурпурные высыпания</a:t>
            </a:r>
            <a:endParaRPr lang="ru-RU" dirty="0"/>
          </a:p>
          <a:p>
            <a:r>
              <a:rPr lang="ru-RU" dirty="0"/>
              <a:t>мелкие точечные кровоизлияния на коже, особенно на ногах, ягодицах и туловище</a:t>
            </a:r>
          </a:p>
          <a:p>
            <a:r>
              <a:rPr lang="ru-RU" dirty="0"/>
              <a:t>не исчезают при надавливании</a:t>
            </a:r>
          </a:p>
          <a:p>
            <a:r>
              <a:rPr lang="ru-RU" dirty="0"/>
              <a:t>могут сливаться в более крупные очаги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Кровоточивость слизистых оболочек</a:t>
            </a:r>
            <a:endParaRPr lang="ru-RU" dirty="0"/>
          </a:p>
          <a:p>
            <a:r>
              <a:rPr lang="ru-RU" dirty="0"/>
              <a:t>носовые кровотечения (</a:t>
            </a:r>
            <a:r>
              <a:rPr lang="ru-RU" dirty="0" err="1"/>
              <a:t>эпистаксис</a:t>
            </a:r>
            <a:r>
              <a:rPr lang="ru-RU" dirty="0"/>
              <a:t>)</a:t>
            </a:r>
          </a:p>
          <a:p>
            <a:r>
              <a:rPr lang="ru-RU" dirty="0"/>
              <a:t>кровоточивость дёсен</a:t>
            </a:r>
          </a:p>
          <a:p>
            <a:r>
              <a:rPr lang="ru-RU" dirty="0"/>
              <a:t>иногда кровотечения из ЖКТ при тяжёлых формах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1789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4834880" cy="5978136"/>
          </a:xfrm>
        </p:spPr>
        <p:txBody>
          <a:bodyPr>
            <a:normAutofit fontScale="85000" lnSpcReduction="10000"/>
          </a:bodyPr>
          <a:lstStyle/>
          <a:p>
            <a:pPr marL="64008" indent="0">
              <a:buNone/>
            </a:pPr>
            <a:r>
              <a:rPr lang="ru-RU" dirty="0"/>
              <a:t>😴 </a:t>
            </a:r>
            <a:r>
              <a:rPr lang="ru-RU" b="1" dirty="0"/>
              <a:t>Другие проявления</a:t>
            </a:r>
            <a:endParaRPr lang="ru-RU" dirty="0"/>
          </a:p>
          <a:p>
            <a:r>
              <a:rPr lang="ru-RU" dirty="0"/>
              <a:t>слабость и утомляемость</a:t>
            </a:r>
          </a:p>
          <a:p>
            <a:r>
              <a:rPr lang="ru-RU" dirty="0"/>
              <a:t>бледность кожи при сопутствующей анемии</a:t>
            </a:r>
          </a:p>
          <a:p>
            <a:r>
              <a:rPr lang="ru-RU" dirty="0"/>
              <a:t>в редких случаях — боли в животе или суставах</a:t>
            </a:r>
          </a:p>
          <a:p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Классические </a:t>
            </a:r>
            <a:r>
              <a:rPr lang="ru-RU" dirty="0"/>
              <a:t>симптомы ТПП — </a:t>
            </a:r>
            <a:r>
              <a:rPr lang="ru-RU" b="1" dirty="0"/>
              <a:t>петехии, пурпура и кровоточивость слизистых</a:t>
            </a:r>
            <a:r>
              <a:rPr lang="ru-RU" dirty="0"/>
              <a:t>, их раннее распознавание критически важно для своевременного лечения.</a:t>
            </a:r>
          </a:p>
          <a:p>
            <a:endParaRPr lang="ru-RU" dirty="0"/>
          </a:p>
        </p:txBody>
      </p:sp>
      <p:pic>
        <p:nvPicPr>
          <p:cNvPr id="3789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075" y="1988840"/>
            <a:ext cx="3724424" cy="24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1167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Факторы риска и осложнения тромбоцитопенической пурпуры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Развитие ТПП и тяжесть её течения зависят от ряда </a:t>
            </a:r>
            <a:r>
              <a:rPr lang="ru-RU" b="1" dirty="0"/>
              <a:t>факторов риска</a:t>
            </a:r>
            <a:r>
              <a:rPr lang="ru-RU" dirty="0"/>
              <a:t>, а отсутствие контроля может привести к серьёзным осложнениям.</a:t>
            </a:r>
          </a:p>
          <a:p>
            <a:pPr marL="64008" indent="0">
              <a:buNone/>
            </a:pPr>
            <a:r>
              <a:rPr lang="ru-RU" b="1" dirty="0"/>
              <a:t>Факторы риска: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Инфекции</a:t>
            </a:r>
            <a:endParaRPr lang="ru-RU" dirty="0"/>
          </a:p>
          <a:p>
            <a:r>
              <a:rPr lang="ru-RU" dirty="0"/>
              <a:t>вирусные (грипп, ВИЧ, </a:t>
            </a:r>
            <a:r>
              <a:rPr lang="ru-RU" dirty="0" err="1"/>
              <a:t>парвовирус</a:t>
            </a:r>
            <a:r>
              <a:rPr lang="ru-RU" dirty="0"/>
              <a:t>)</a:t>
            </a:r>
          </a:p>
          <a:p>
            <a:r>
              <a:rPr lang="ru-RU" dirty="0"/>
              <a:t>бактериальные (стрептококк)</a:t>
            </a:r>
          </a:p>
          <a:p>
            <a:r>
              <a:rPr lang="ru-RU" dirty="0"/>
              <a:t>инфекции запускают аутоиммунное разрушение тромбоцитов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Иммунные нарушения</a:t>
            </a:r>
            <a:endParaRPr lang="ru-RU" dirty="0"/>
          </a:p>
          <a:p>
            <a:r>
              <a:rPr lang="ru-RU" dirty="0"/>
              <a:t>аутоиммунные процессы</a:t>
            </a:r>
          </a:p>
          <a:p>
            <a:r>
              <a:rPr lang="ru-RU" dirty="0"/>
              <a:t>иммунодефициты</a:t>
            </a:r>
          </a:p>
          <a:p>
            <a:r>
              <a:rPr lang="ru-RU" dirty="0"/>
              <a:t>повышенная активность антител против тромбоцитов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Генетическая предрасположенность</a:t>
            </a:r>
            <a:endParaRPr lang="ru-RU" dirty="0"/>
          </a:p>
          <a:p>
            <a:r>
              <a:rPr lang="ru-RU" dirty="0"/>
              <a:t>семейная история аутоиммунных заболеваний</a:t>
            </a:r>
          </a:p>
          <a:p>
            <a:r>
              <a:rPr lang="ru-RU" dirty="0"/>
              <a:t>повышает риск рецидивов и тяжёлых форм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0841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b="1" dirty="0"/>
              <a:t>Основные осложнения:</a:t>
            </a:r>
          </a:p>
          <a:p>
            <a:pPr marL="64008" indent="0">
              <a:buNone/>
            </a:pPr>
            <a:r>
              <a:rPr lang="ru-RU" dirty="0"/>
              <a:t>💉 </a:t>
            </a:r>
            <a:r>
              <a:rPr lang="ru-RU" b="1" dirty="0"/>
              <a:t>Кровоизлияния в жизненно важные органы</a:t>
            </a:r>
            <a:endParaRPr lang="ru-RU" dirty="0"/>
          </a:p>
          <a:p>
            <a:r>
              <a:rPr lang="ru-RU" dirty="0"/>
              <a:t>мозг, сердце, лёгкие, ЖКТ</a:t>
            </a:r>
          </a:p>
          <a:p>
            <a:r>
              <a:rPr lang="ru-RU" dirty="0"/>
              <a:t>при тяжёлых формах могут быть угрожающими жизни</a:t>
            </a:r>
          </a:p>
          <a:p>
            <a:pPr marL="64008" indent="0">
              <a:buNone/>
            </a:pPr>
            <a:r>
              <a:rPr lang="ru-RU" dirty="0"/>
              <a:t>🩸 </a:t>
            </a:r>
            <a:r>
              <a:rPr lang="ru-RU" b="1" dirty="0"/>
              <a:t>Анемия</a:t>
            </a:r>
            <a:endParaRPr lang="ru-RU" dirty="0"/>
          </a:p>
          <a:p>
            <a:r>
              <a:rPr lang="ru-RU" dirty="0"/>
              <a:t>хроническая кровопотеря приводит к снижению гемоглобина</a:t>
            </a:r>
          </a:p>
          <a:p>
            <a:r>
              <a:rPr lang="ru-RU" dirty="0"/>
              <a:t>слабость, утомляемость, снижение активности</a:t>
            </a:r>
          </a:p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/>
              <a:t>Другие последствия</a:t>
            </a:r>
            <a:endParaRPr lang="ru-RU" dirty="0"/>
          </a:p>
          <a:p>
            <a:r>
              <a:rPr lang="ru-RU" dirty="0"/>
              <a:t>длительное снижение тромбоцитов → необходимость постоянного наблюдения</a:t>
            </a:r>
          </a:p>
          <a:p>
            <a:r>
              <a:rPr lang="ru-RU" dirty="0"/>
              <a:t>психоэмоциональные ограничения у ребёнка</a:t>
            </a:r>
          </a:p>
          <a:p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Раннее </a:t>
            </a:r>
            <a:r>
              <a:rPr lang="ru-RU" dirty="0"/>
              <a:t>выявление факторов риска и контроль симптомов помогают снизить вероятность осложнений ТПП и ускорить восстановление ребёнка.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0529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Лечение тромбоцитопенической пурпуры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ru-RU" dirty="0"/>
              <a:t>Лечение ТПП направлено на </a:t>
            </a:r>
            <a:r>
              <a:rPr lang="ru-RU" b="1" dirty="0"/>
              <a:t>восстановление числа тромбоцитов</a:t>
            </a:r>
            <a:r>
              <a:rPr lang="ru-RU" dirty="0"/>
              <a:t>, снижение риска кровотечений и поддержание здоровья ребёнка.</a:t>
            </a:r>
          </a:p>
          <a:p>
            <a:pPr marL="64008" indent="0">
              <a:buNone/>
            </a:pPr>
            <a:r>
              <a:rPr lang="ru-RU" b="1" dirty="0"/>
              <a:t>Основные направления терапии:</a:t>
            </a:r>
          </a:p>
          <a:p>
            <a:pPr marL="64008" indent="0">
              <a:buNone/>
            </a:pPr>
            <a:r>
              <a:rPr lang="ru-RU" dirty="0"/>
              <a:t>💊 </a:t>
            </a:r>
            <a:r>
              <a:rPr lang="ru-RU" b="1" dirty="0" err="1"/>
              <a:t>Глюкокортикостероиды</a:t>
            </a:r>
            <a:endParaRPr lang="ru-RU" dirty="0"/>
          </a:p>
          <a:p>
            <a:r>
              <a:rPr lang="ru-RU" dirty="0"/>
              <a:t>назначаются при острых формах ТПП</a:t>
            </a:r>
          </a:p>
          <a:p>
            <a:r>
              <a:rPr lang="ru-RU" dirty="0"/>
              <a:t>подавляют аутоиммунное разрушение тромбоцитов</a:t>
            </a:r>
          </a:p>
          <a:p>
            <a:r>
              <a:rPr lang="ru-RU" dirty="0"/>
              <a:t>позволяют быстро повысить их количество в крови</a:t>
            </a:r>
          </a:p>
          <a:p>
            <a:pPr marL="64008" indent="0">
              <a:buNone/>
            </a:pPr>
            <a:r>
              <a:rPr lang="ru-RU" dirty="0"/>
              <a:t>🧬 </a:t>
            </a:r>
            <a:r>
              <a:rPr lang="ru-RU" b="1" dirty="0"/>
              <a:t>Иммуноглобулины (IVIG)</a:t>
            </a:r>
            <a:endParaRPr lang="ru-RU" dirty="0"/>
          </a:p>
          <a:p>
            <a:r>
              <a:rPr lang="ru-RU" dirty="0"/>
              <a:t>внутривенное введение антител</a:t>
            </a:r>
          </a:p>
          <a:p>
            <a:r>
              <a:rPr lang="ru-RU" dirty="0"/>
              <a:t>блокируют аутоиммунное разрушение тромбоцитов</a:t>
            </a:r>
          </a:p>
          <a:p>
            <a:r>
              <a:rPr lang="ru-RU" dirty="0"/>
              <a:t>применяются при тяжёлом течении или при </a:t>
            </a:r>
            <a:r>
              <a:rPr lang="ru-RU" dirty="0" smtClean="0"/>
              <a:t>кровотечениях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3362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032448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dirty="0"/>
              <a:t>⚕ </a:t>
            </a:r>
            <a:r>
              <a:rPr lang="ru-RU" b="1" dirty="0" err="1"/>
              <a:t>Спленэктомия</a:t>
            </a:r>
            <a:r>
              <a:rPr lang="ru-RU" b="1" dirty="0"/>
              <a:t> (удаление селезёнки, редко)</a:t>
            </a:r>
            <a:endParaRPr lang="ru-RU" dirty="0"/>
          </a:p>
          <a:p>
            <a:r>
              <a:rPr lang="ru-RU" dirty="0"/>
              <a:t>используется при хронических и рецидивирующих формах</a:t>
            </a:r>
          </a:p>
          <a:p>
            <a:r>
              <a:rPr lang="ru-RU" dirty="0"/>
              <a:t>селезёнка — основной орган разрушения тромбоцитов</a:t>
            </a:r>
          </a:p>
          <a:p>
            <a:r>
              <a:rPr lang="ru-RU" dirty="0"/>
              <a:t>позволяет стабилизировать уровень тромбоцитов у ребёнка</a:t>
            </a:r>
          </a:p>
          <a:p>
            <a:pPr marL="64008" indent="0">
              <a:buNone/>
            </a:pPr>
            <a:r>
              <a:rPr lang="ru-RU" dirty="0"/>
              <a:t>🩺 </a:t>
            </a:r>
            <a:r>
              <a:rPr lang="ru-RU" b="1" dirty="0"/>
              <a:t>Симптоматическая поддержка</a:t>
            </a:r>
            <a:endParaRPr lang="ru-RU" dirty="0"/>
          </a:p>
          <a:p>
            <a:r>
              <a:rPr lang="ru-RU" dirty="0"/>
              <a:t>переливания </a:t>
            </a:r>
            <a:r>
              <a:rPr lang="ru-RU" dirty="0" err="1"/>
              <a:t>тромбоцитарной</a:t>
            </a:r>
            <a:r>
              <a:rPr lang="ru-RU" dirty="0"/>
              <a:t> массы при выраженных кровотечениях</a:t>
            </a:r>
          </a:p>
          <a:p>
            <a:r>
              <a:rPr lang="ru-RU" dirty="0"/>
              <a:t>контроль анемии и восстановление гемоглобина</a:t>
            </a:r>
          </a:p>
          <a:p>
            <a:r>
              <a:rPr lang="ru-RU" dirty="0"/>
              <a:t>обезболивание и поддержка организма при сопутствующих симптомах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Комплексное лечение ТПП позволяет быстро нормализовать количество тромбоцитов и снизить риск опасных кровотечений, обеспечивая ребёнку безопасное течение болезни.</a:t>
            </a:r>
          </a:p>
          <a:p>
            <a:endParaRPr lang="ru-RU" dirty="0"/>
          </a:p>
        </p:txBody>
      </p:sp>
      <p:pic>
        <p:nvPicPr>
          <p:cNvPr id="38914" name="Picture 2" descr="https://avatars.mds.yandex.net/i?id=623ed1eb3518037c875b67bbb96c49d7a93a7ca9-98430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17365"/>
            <a:ext cx="4320480" cy="251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6018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Профилактика тромбоцитопенической пурпуры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ru-RU" dirty="0"/>
              <a:t>Профилактика ТПП направлена на </a:t>
            </a:r>
            <a:r>
              <a:rPr lang="ru-RU" b="1" dirty="0"/>
              <a:t>снижение риска рецидивов, предотвращение осложнений и сохранение здоровья ребёнка</a:t>
            </a:r>
            <a:r>
              <a:rPr lang="ru-RU" dirty="0"/>
              <a:t>.</a:t>
            </a:r>
          </a:p>
          <a:p>
            <a:pPr marL="64008" indent="0">
              <a:buNone/>
            </a:pPr>
            <a:r>
              <a:rPr lang="ru-RU" b="1" dirty="0"/>
              <a:t>Основные меры профилактики:</a:t>
            </a:r>
          </a:p>
          <a:p>
            <a:pPr marL="64008" indent="0">
              <a:buNone/>
            </a:pPr>
            <a:r>
              <a:rPr lang="ru-RU" dirty="0"/>
              <a:t>🦠 </a:t>
            </a:r>
            <a:r>
              <a:rPr lang="ru-RU" b="1" dirty="0"/>
              <a:t>Контроль инфекций</a:t>
            </a:r>
            <a:endParaRPr lang="ru-RU" dirty="0"/>
          </a:p>
          <a:p>
            <a:r>
              <a:rPr lang="ru-RU" dirty="0"/>
              <a:t>своевременное лечение ОРВИ, стрептококковых и вирусных инфекций</a:t>
            </a:r>
          </a:p>
          <a:p>
            <a:r>
              <a:rPr lang="ru-RU" dirty="0"/>
              <a:t>укрепление иммунитета, избегание контакта с инфекционными больными</a:t>
            </a:r>
          </a:p>
          <a:p>
            <a:pPr marL="64008" indent="0">
              <a:buNone/>
            </a:pPr>
            <a:r>
              <a:rPr lang="ru-RU" dirty="0"/>
              <a:t>💉 </a:t>
            </a:r>
            <a:r>
              <a:rPr lang="ru-RU" b="1" dirty="0"/>
              <a:t>Вакцинация</a:t>
            </a:r>
            <a:endParaRPr lang="ru-RU" dirty="0"/>
          </a:p>
          <a:p>
            <a:r>
              <a:rPr lang="ru-RU" dirty="0"/>
              <a:t>профилактика опасных инфекций, вызывающих обострение ТПП</a:t>
            </a:r>
          </a:p>
          <a:p>
            <a:r>
              <a:rPr lang="ru-RU" dirty="0"/>
              <a:t>проводится под контролем педиатра и гематолога</a:t>
            </a:r>
          </a:p>
          <a:p>
            <a:pPr marL="64008" indent="0">
              <a:buNone/>
            </a:pPr>
            <a:r>
              <a:rPr lang="ru-RU" dirty="0"/>
              <a:t>⚠ </a:t>
            </a:r>
            <a:r>
              <a:rPr lang="ru-RU" b="1" dirty="0"/>
              <a:t>Ограничение травм</a:t>
            </a:r>
            <a:endParaRPr lang="ru-RU" dirty="0"/>
          </a:p>
          <a:p>
            <a:r>
              <a:rPr lang="ru-RU" dirty="0"/>
              <a:t>избегание контактных и </a:t>
            </a:r>
            <a:r>
              <a:rPr lang="ru-RU" dirty="0" err="1"/>
              <a:t>травмоопасных</a:t>
            </a:r>
            <a:r>
              <a:rPr lang="ru-RU" dirty="0"/>
              <a:t> видов спорта</a:t>
            </a:r>
          </a:p>
          <a:p>
            <a:r>
              <a:rPr lang="ru-RU" dirty="0"/>
              <a:t>обучение ребёнка безопасному поведению</a:t>
            </a:r>
          </a:p>
          <a:p>
            <a:pPr marL="64008" indent="0">
              <a:buNone/>
            </a:pPr>
            <a:r>
              <a:rPr lang="ru-RU" dirty="0"/>
              <a:t>🧾 </a:t>
            </a:r>
            <a:r>
              <a:rPr lang="ru-RU" b="1" dirty="0"/>
              <a:t>Регулярный контроль крови</a:t>
            </a:r>
            <a:endParaRPr lang="ru-RU" dirty="0"/>
          </a:p>
          <a:p>
            <a:r>
              <a:rPr lang="ru-RU" dirty="0"/>
              <a:t>частый анализ тромбоцитов</a:t>
            </a:r>
          </a:p>
          <a:p>
            <a:r>
              <a:rPr lang="ru-RU" dirty="0"/>
              <a:t>наблюдение у гематолога</a:t>
            </a:r>
          </a:p>
          <a:p>
            <a:r>
              <a:rPr lang="ru-RU" dirty="0"/>
              <a:t>своевременное назначение терапии при падении тромбоцитов</a:t>
            </a:r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Сочетание контроля инфекций, вакцинации, профилактики травм и регулярного наблюдения позволяет ребёнку с ТПП вести безопасную и полноценную жизнь.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725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ru-RU" b="1" dirty="0"/>
              <a:t>Важность раннего выявления и лечения заболеваний крови у детей</a:t>
            </a:r>
          </a:p>
          <a:p>
            <a:pPr marL="64008" indent="0">
              <a:buNone/>
            </a:pPr>
            <a:r>
              <a:rPr lang="ru-RU" b="1" dirty="0"/>
              <a:t>Раннее выявление</a:t>
            </a:r>
            <a:r>
              <a:rPr lang="ru-RU" dirty="0"/>
              <a:t> анемий, лейкозов, гемофилии, геморрагического </a:t>
            </a:r>
            <a:r>
              <a:rPr lang="ru-RU" dirty="0" err="1"/>
              <a:t>васкулита</a:t>
            </a:r>
            <a:r>
              <a:rPr lang="ru-RU" dirty="0"/>
              <a:t> и тромбоцитопенической пурпуры позволяет:</a:t>
            </a:r>
          </a:p>
          <a:p>
            <a:pPr lvl="1"/>
            <a:r>
              <a:rPr lang="ru-RU" dirty="0"/>
              <a:t>предотвратить осложнения</a:t>
            </a:r>
          </a:p>
          <a:p>
            <a:pPr lvl="1"/>
            <a:r>
              <a:rPr lang="ru-RU" dirty="0"/>
              <a:t>сохранить здоровье внутренних органов</a:t>
            </a:r>
          </a:p>
          <a:p>
            <a:pPr lvl="1"/>
            <a:r>
              <a:rPr lang="ru-RU" dirty="0"/>
              <a:t>ускорить выздоровление и улучшить качество жизни ребёнка</a:t>
            </a:r>
          </a:p>
          <a:p>
            <a:pPr marL="64008" indent="0">
              <a:buNone/>
            </a:pPr>
            <a:r>
              <a:rPr lang="ru-RU" b="1" dirty="0"/>
              <a:t>Своевременное лечение</a:t>
            </a:r>
            <a:r>
              <a:rPr lang="ru-RU" dirty="0"/>
              <a:t> снижает риск тяжёлых форм заболевания и обеспечивает эффективную терапию:</a:t>
            </a:r>
          </a:p>
          <a:p>
            <a:pPr lvl="1"/>
            <a:r>
              <a:rPr lang="ru-RU" dirty="0"/>
              <a:t>заместительная терапия при гемофилии</a:t>
            </a:r>
          </a:p>
          <a:p>
            <a:pPr lvl="1"/>
            <a:r>
              <a:rPr lang="ru-RU" dirty="0"/>
              <a:t>химиотерапия и трансплантация костного мозга при лейкозе</a:t>
            </a:r>
          </a:p>
          <a:p>
            <a:pPr lvl="1"/>
            <a:r>
              <a:rPr lang="ru-RU" dirty="0" err="1"/>
              <a:t>глюкокортикостероиды</a:t>
            </a:r>
            <a:r>
              <a:rPr lang="ru-RU" dirty="0"/>
              <a:t> и иммуноглобулины при ТПП</a:t>
            </a:r>
          </a:p>
          <a:p>
            <a:pPr lvl="1"/>
            <a:r>
              <a:rPr lang="ru-RU" dirty="0"/>
              <a:t>симптоматическая терапия при </a:t>
            </a:r>
            <a:r>
              <a:rPr lang="ru-RU" dirty="0" err="1"/>
              <a:t>васкулите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2650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5338936" cy="6048672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ru-RU" b="1" dirty="0"/>
              <a:t>Роль фельдшеров и профилактика</a:t>
            </a:r>
          </a:p>
          <a:p>
            <a:pPr marL="64008" indent="0">
              <a:buNone/>
            </a:pPr>
            <a:r>
              <a:rPr lang="ru-RU" b="1" dirty="0"/>
              <a:t>Фельдшеры и медицинские работники</a:t>
            </a:r>
            <a:r>
              <a:rPr lang="ru-RU" dirty="0"/>
              <a:t> играют ключевую роль:</a:t>
            </a:r>
          </a:p>
          <a:p>
            <a:pPr lvl="1"/>
            <a:r>
              <a:rPr lang="ru-RU" dirty="0"/>
              <a:t>первичная диагностика и распознавание симптомов</a:t>
            </a:r>
          </a:p>
          <a:p>
            <a:pPr lvl="1"/>
            <a:r>
              <a:rPr lang="ru-RU" dirty="0"/>
              <a:t>обучение родителей и детей мерам профилактики</a:t>
            </a:r>
          </a:p>
          <a:p>
            <a:pPr lvl="1"/>
            <a:r>
              <a:rPr lang="ru-RU" dirty="0"/>
              <a:t>организация наблюдения и контроля лечения</a:t>
            </a:r>
          </a:p>
          <a:p>
            <a:pPr marL="64008" indent="0">
              <a:buNone/>
            </a:pPr>
            <a:r>
              <a:rPr lang="ru-RU" b="1" dirty="0"/>
              <a:t>Профилактика и регулярный контроль</a:t>
            </a:r>
            <a:r>
              <a:rPr lang="ru-RU" dirty="0"/>
              <a:t> позволяют:</a:t>
            </a:r>
          </a:p>
          <a:p>
            <a:pPr lvl="1"/>
            <a:r>
              <a:rPr lang="ru-RU" dirty="0"/>
              <a:t>снизить риск рецидивов и осложнений</a:t>
            </a:r>
          </a:p>
          <a:p>
            <a:pPr lvl="1"/>
            <a:r>
              <a:rPr lang="ru-RU" dirty="0"/>
              <a:t>вовремя корректировать терапию</a:t>
            </a:r>
          </a:p>
          <a:p>
            <a:pPr lvl="1"/>
            <a:r>
              <a:rPr lang="ru-RU" dirty="0"/>
              <a:t>поддерживать нормальное развитие ребёнка</a:t>
            </a:r>
          </a:p>
          <a:p>
            <a:pPr marL="64008" indent="0">
              <a:buNone/>
            </a:pPr>
            <a:r>
              <a:rPr lang="ru-RU" b="1" dirty="0"/>
              <a:t>Ключевая схема для понимания: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Профилактика → ранняя диагностика → своевременное лечение → сохранение здоровья</a:t>
            </a:r>
            <a:endParaRPr lang="ru-RU" dirty="0"/>
          </a:p>
          <a:p>
            <a:pPr marL="6400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Комплексный подход к детям с заболеваниями крови обеспечивает безопасное течение болезни, уменьшает тяжесть осложнений и повышает качество жизни ребёнка.</a:t>
            </a:r>
          </a:p>
          <a:p>
            <a:pPr marL="64008" indent="0">
              <a:buNone/>
            </a:pPr>
            <a:endParaRPr lang="ru-RU" dirty="0"/>
          </a:p>
        </p:txBody>
      </p:sp>
      <p:pic>
        <p:nvPicPr>
          <p:cNvPr id="39938" name="Picture 2" descr="https://avatars.mds.yandex.net/i?id=cce6d5f8c22e1d116764c8265b7d2f6d84ee14a1-910367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68760"/>
            <a:ext cx="3132347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https://avatars.mds.yandex.net/i?id=80c4ff4cc21819ee3e207ba2cd1db320c913d459-461542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337" y="3861048"/>
            <a:ext cx="3111146" cy="208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4759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avatars.mds.yandex.net/i?id=0ba852de962541ef2049fd8e1a4874ce249c30a9-4120546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" t="3081" r="6335" b="10311"/>
          <a:stretch/>
        </p:blipFill>
        <p:spPr bwMode="auto">
          <a:xfrm>
            <a:off x="251520" y="1268760"/>
            <a:ext cx="8709415" cy="467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140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154</TotalTime>
  <Words>3386</Words>
  <Application>Microsoft Office PowerPoint</Application>
  <PresentationFormat>Экран (4:3)</PresentationFormat>
  <Paragraphs>660</Paragraphs>
  <Slides>64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Яркая</vt:lpstr>
      <vt:lpstr>Тема: Заболевания крови и кроветворных органов (анемии, лейкозы, гемофилия, геморрагический васкулит, тромбоцитопеническая пурпура)</vt:lpstr>
      <vt:lpstr>Значение крови и кроветворных органов</vt:lpstr>
      <vt:lpstr>Кроветворные органы</vt:lpstr>
      <vt:lpstr>Состав крови</vt:lpstr>
      <vt:lpstr>Анемия</vt:lpstr>
      <vt:lpstr>Этиология анемий</vt:lpstr>
      <vt:lpstr>Презентация PowerPoint</vt:lpstr>
      <vt:lpstr>Клиника и симптомы анемии</vt:lpstr>
      <vt:lpstr>Презентация PowerPoint</vt:lpstr>
      <vt:lpstr>Факторы риска анемии</vt:lpstr>
      <vt:lpstr>Презентация PowerPoint</vt:lpstr>
      <vt:lpstr>Осложнения анемии</vt:lpstr>
      <vt:lpstr>Презентация PowerPoint</vt:lpstr>
      <vt:lpstr>Лечение анемии</vt:lpstr>
      <vt:lpstr>Презентация PowerPoint</vt:lpstr>
      <vt:lpstr>Профилактика анемии</vt:lpstr>
      <vt:lpstr>Презентация PowerPoint</vt:lpstr>
      <vt:lpstr>Лейкозы</vt:lpstr>
      <vt:lpstr>Этиология и факторы риска лейкоза</vt:lpstr>
      <vt:lpstr>Презентация PowerPoint</vt:lpstr>
      <vt:lpstr>Клиника и симптомы лейкоза</vt:lpstr>
      <vt:lpstr>Презентация PowerPoint</vt:lpstr>
      <vt:lpstr>Осложнения лейкоза</vt:lpstr>
      <vt:lpstr>Презентация PowerPoint</vt:lpstr>
      <vt:lpstr>Лечение лейкоза</vt:lpstr>
      <vt:lpstr>Презентация PowerPoint</vt:lpstr>
      <vt:lpstr>Профилактика лейкоза</vt:lpstr>
      <vt:lpstr>Презентация PowerPoint</vt:lpstr>
      <vt:lpstr>Гемофилия</vt:lpstr>
      <vt:lpstr>Презентация PowerPoint</vt:lpstr>
      <vt:lpstr>Этиология гемофилии</vt:lpstr>
      <vt:lpstr>Клиника и симптомы гемофилии</vt:lpstr>
      <vt:lpstr>Презентация PowerPoint</vt:lpstr>
      <vt:lpstr>Факторы риска гемофилии</vt:lpstr>
      <vt:lpstr>Презентация PowerPoint</vt:lpstr>
      <vt:lpstr>Осложнения гемофилии</vt:lpstr>
      <vt:lpstr>Презентация PowerPoint</vt:lpstr>
      <vt:lpstr>Лечение гемофилии</vt:lpstr>
      <vt:lpstr>Презентация PowerPoint</vt:lpstr>
      <vt:lpstr>Профилактика гемофилии</vt:lpstr>
      <vt:lpstr>Геморрагический васкулит (болезнь Шенлейна–Геноха)</vt:lpstr>
      <vt:lpstr>Презентация PowerPoint</vt:lpstr>
      <vt:lpstr>Этиология геморрагического васкулита</vt:lpstr>
      <vt:lpstr>Презентация PowerPoint</vt:lpstr>
      <vt:lpstr>Клиника и симптомы геморрагического васкулита</vt:lpstr>
      <vt:lpstr>Презентация PowerPoint</vt:lpstr>
      <vt:lpstr>Факторы риска и осложнения геморрагического васкулита</vt:lpstr>
      <vt:lpstr>Презентация PowerPoint</vt:lpstr>
      <vt:lpstr>Лечение и профилактика геморрагического васкулита</vt:lpstr>
      <vt:lpstr>Презентация PowerPoint</vt:lpstr>
      <vt:lpstr>Тромбоцитопеническая пурпура</vt:lpstr>
      <vt:lpstr>Презентация PowerPoint</vt:lpstr>
      <vt:lpstr>Этиология тромбоцитопенической пурпуры</vt:lpstr>
      <vt:lpstr>Презентация PowerPoint</vt:lpstr>
      <vt:lpstr>Клиника и симптомы тромбоцитопенической пурпуры</vt:lpstr>
      <vt:lpstr>Презентация PowerPoint</vt:lpstr>
      <vt:lpstr>Факторы риска и осложнения тромбоцитопенической пурпуры</vt:lpstr>
      <vt:lpstr>Презентация PowerPoint</vt:lpstr>
      <vt:lpstr>Лечение тромбоцитопенической пурпуры</vt:lpstr>
      <vt:lpstr>Презентация PowerPoint</vt:lpstr>
      <vt:lpstr>Профилактика тромбоцитопенической пурпуры</vt:lpstr>
      <vt:lpstr>Заключение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Заболевания крови и кроветворных органов (анемии, лейкозы, гемофилия, геморрагический васкулит, тромбоцитопеническая пурпура)</dc:title>
  <dc:creator>User</dc:creator>
  <cp:lastModifiedBy>User</cp:lastModifiedBy>
  <cp:revision>15</cp:revision>
  <dcterms:created xsi:type="dcterms:W3CDTF">2026-03-18T02:57:25Z</dcterms:created>
  <dcterms:modified xsi:type="dcterms:W3CDTF">2026-03-18T05:32:17Z</dcterms:modified>
</cp:coreProperties>
</file>