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91" r:id="rId3"/>
    <p:sldId id="258" r:id="rId4"/>
    <p:sldId id="259" r:id="rId5"/>
    <p:sldId id="260" r:id="rId6"/>
    <p:sldId id="257" r:id="rId7"/>
    <p:sldId id="292" r:id="rId8"/>
    <p:sldId id="280" r:id="rId9"/>
    <p:sldId id="281" r:id="rId10"/>
    <p:sldId id="282" r:id="rId11"/>
    <p:sldId id="283" r:id="rId12"/>
    <p:sldId id="284" r:id="rId13"/>
    <p:sldId id="285" r:id="rId14"/>
    <p:sldId id="286" r:id="rId15"/>
    <p:sldId id="288" r:id="rId16"/>
    <p:sldId id="287" r:id="rId17"/>
    <p:sldId id="289" r:id="rId18"/>
    <p:sldId id="29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2817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8828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9698520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4263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861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6011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6433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3855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6151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00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59175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5364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39016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7860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83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0227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74E4DB-6A97-4739-87C3-7310ED690B95}" type="datetimeFigureOut">
              <a:rPr lang="ru-RU" smtClean="0"/>
              <a:t>06.12.2024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E97AFEFE-06A2-4549-BE08-B5E52950C2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1910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  <p:sldLayoutId id="214748371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premium-clinic.ru/uslugi/nevrologiy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premium-clinic.ru/uslugi/pulmonologiya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premium-clinic.ru/uslugi/dietologiya/" TargetMode="External"/><Relationship Id="rId2" Type="http://schemas.openxmlformats.org/officeDocument/2006/relationships/hyperlink" Target="https://premium-clinic.ru/uslugi/nevrologiya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7234" y="770709"/>
            <a:ext cx="6387736" cy="337021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СОСТОЯНИЕ ПАЛЛИАТИВНОЙ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ПОМОЩИ </a:t>
            </a:r>
            <a:b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КЫРГЫЗСТАНЕ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41474" y="4245428"/>
            <a:ext cx="4210594" cy="23513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8" y="143691"/>
            <a:ext cx="3609043" cy="25494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6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156754"/>
            <a:ext cx="5734594" cy="632242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проявляется спинальная мышечная атрофия у ребенка?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каждого пациента со спинальной мышечной атрофией имеются индивидуальные нарушения, а симптомы могут различаться в зависимости от возраста начала и тяжести заболевания. Дети могут испытывать прогрессирующую слабость в мышцах, расположенных ближе к центру тела, таких как плечи, бедра и таз. Могут также поражаться мышцы, участвующие в дыхании и глотании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Спинальная мышечная атрофия не влияет на нейроны, ответственные интеллект.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6053" y="3069771"/>
            <a:ext cx="5427618" cy="361841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5979" y="322216"/>
            <a:ext cx="3945120" cy="2473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4197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169817"/>
            <a:ext cx="6648993" cy="6400800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Дыхательная функция</a:t>
            </a:r>
            <a:r>
              <a:rPr lang="ru-RU" dirty="0"/>
              <a:t>. Помощь для поддержки дыхательной функции занимает центральное место в ведении пациентов со СМА. Из-за слабости мышц грудной клетки может снижаться способность эффективного дыхания и откашливания, отчего повышается риск инфекции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Неинвазивная</a:t>
            </a:r>
            <a:r>
              <a:rPr lang="ru-RU" dirty="0"/>
              <a:t> искусственная вентиляция легких (НИВЛ) — методы, которые позволяют исключить или отсрочить инвазивное вмешательство. Специальная аппаратура, такая как аппарат двухфазной вентиляции с положительным давлением в дыхательных путях (</a:t>
            </a:r>
            <a:r>
              <a:rPr lang="ru-RU" dirty="0" err="1"/>
              <a:t>BiPAP</a:t>
            </a:r>
            <a:r>
              <a:rPr lang="ru-RU" dirty="0"/>
              <a:t>), обеспечивает постоянный приток воздуха в легкие через маску, закрывающую рот и/или нос. В домашних условиях можно также использовать </a:t>
            </a:r>
            <a:r>
              <a:rPr lang="ru-RU" dirty="0" err="1"/>
              <a:t>откашливатель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Инвазивная искусственная вентиляция легких обеспечивает безопасную подачу воздуха в легкие через </a:t>
            </a:r>
            <a:r>
              <a:rPr lang="ru-RU" dirty="0" err="1"/>
              <a:t>эндотрахеальную</a:t>
            </a:r>
            <a:r>
              <a:rPr lang="ru-RU" dirty="0"/>
              <a:t> трубку, введенную через рот пациента (интубация), или непосредственно в трахею через небольшое рассечение в шее (трахеотомия).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4720" y="169817"/>
            <a:ext cx="4572000" cy="25717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811" y="2884713"/>
            <a:ext cx="5037910" cy="3777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940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0"/>
            <a:ext cx="5930537" cy="667512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Ортопедия. 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Сколиоз (искривление позвоночника) — распространенная проблема у детей со спинальной мышечной атрофией, обусловленная мышечной </a:t>
            </a:r>
            <a:r>
              <a:rPr lang="ru-RU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слабостью.</a:t>
            </a:r>
          </a:p>
          <a:p>
            <a:pPr marL="0" indent="0">
              <a:buNone/>
            </a:pPr>
            <a:r>
              <a:rPr lang="ru-RU" sz="2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</a:t>
            </a:r>
            <a:r>
              <a:rPr lang="ru-RU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мышечной слабости дети со СМА могут терять способность жевать и глотать. Возникает риск вдыхания пищи и жидкости в легкие во время еды и развития респираторных инфекций. Родители и врачи могут принять решение об установке временного или постоянного зонда с целью обеспечения ребенка необходимыми пищей и жидкостью.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1166" y="154578"/>
            <a:ext cx="4543425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61166" y="3527788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79532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54880" y="210444"/>
            <a:ext cx="3383280" cy="634854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такое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Золгенсма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как он работает? </a:t>
            </a:r>
          </a:p>
          <a:p>
            <a:pPr marL="0" indent="0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Золгенсма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это торговое наименование препарата швейцарской компании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Novartis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лечения СМА 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самый дорогой укол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мире: его стоимость оценивается около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1,7 МЛН долларов (140 МЛН СОМОВ).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Золгенсма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единственный препарат для лечения спинально-мышечной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атрофии его вводят однократно.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210443"/>
            <a:ext cx="4284614" cy="634854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08423" y="210444"/>
            <a:ext cx="3344087" cy="27368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8423" y="3817618"/>
            <a:ext cx="3344087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01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82880" y="235130"/>
            <a:ext cx="5421086" cy="662286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ЛЕЯ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представляет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собой довольно опасное заболевание, в результате которого происходит поражение центральной </a:t>
            </a:r>
            <a:r>
              <a:rPr lang="ru-RU" sz="2000" b="1" u="sng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Неврология"/>
              </a:rPr>
              <a:t>нервной системы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Чаще всего данная патология встречается у детей 2-3лет. Редко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появляется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подростков и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взрослых.</a:t>
            </a:r>
          </a:p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Основной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причиной появления болезни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недостаточность ферментов, которые отвечают за выработку энергии. Так же существуют и вторичные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причины: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генетическая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предрасположенность;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очагов некроза в мозжечке;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различные мутации генов;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осложнения после перенесенных дегенеративных заболеваний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Неврология"/>
              </a:rPr>
              <a:t>нервной системы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процесса повреждающего клетки 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Неврология"/>
              </a:rPr>
              <a:t>мозга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7805" y="235131"/>
            <a:ext cx="6091646" cy="318153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9628" y="3546564"/>
            <a:ext cx="3048000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659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03" y="248194"/>
            <a:ext cx="6792686" cy="63093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группе риска находятся: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возрасте 1-2 года; </a:t>
            </a:r>
            <a:endParaRPr lang="ru-RU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люди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наследственной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предрасположенностью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10944" y="354873"/>
            <a:ext cx="41529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10944" y="3700053"/>
            <a:ext cx="415290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5725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1258" y="287383"/>
            <a:ext cx="5394960" cy="63485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СИМПТОМЫ: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тошнота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рвота;</a:t>
            </a: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быстрое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массы тела;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ухудшение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аппетита;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задержка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психомоторного развития;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тонико-клонические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судороги;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приступы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мышечной дистонии, гипотонии;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тремор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конечностей; нарушение координации;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акта глотания;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атрофия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зрительных нервов (вплоть до слепоты);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сухожильных рефлексов;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сознания;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быстрая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утомляемость;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1497" y="180702"/>
            <a:ext cx="5163018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1497" y="3654470"/>
            <a:ext cx="5163018" cy="298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9085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70" y="222069"/>
            <a:ext cx="7219406" cy="663593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классификации синдром Лея имеет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 основные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стадии своего развития, с характерными для каждой из них симптоматикой. А именно: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Подострая 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сопровождается мышечной слабостью сменяющаяся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гипертонусом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общей слабостью организма, нарушение тонуса мышц,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тремором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конечностей, нарушением равновесия в вертикальном положении, недостаточностью вентиляции 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Пульмонология"/>
              </a:rPr>
              <a:t>легких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и поражением миокарда.</a:t>
            </a:r>
          </a:p>
          <a:p>
            <a:pPr fontAlgn="base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Прогрессирующая —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проявляется в виде тонических судорог, нарушением движений в различных мышцах, редко возникающие приступы эпилепсии и слабоумием</a:t>
            </a:r>
            <a:r>
              <a:rPr lang="ru-RU" dirty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1475" y="222069"/>
            <a:ext cx="45720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1474" y="3540034"/>
            <a:ext cx="4471851" cy="3135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656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26571"/>
            <a:ext cx="8216537" cy="6257109"/>
          </a:xfrm>
        </p:spPr>
        <p:txBody>
          <a:bodyPr>
            <a:norm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Какое назначается лечение при синдроме Лея?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всегда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является эффективным. Если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патология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хронической форме,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летальный исход неизбежен. Основной целью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лечения – это 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улучшение состояния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Неврология"/>
              </a:rPr>
              <a:t>нервной системы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Выписываются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препараты содержащие В1, антибиотики широкого спектра действия. При этом следует четко соблюдать назначенную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 tooltip="Диетология"/>
              </a:rPr>
              <a:t>диету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при которой ограничивается суточное употребление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белка до 1.5 грамма в сутки.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Синдром Лея считается достаточно серьезным заболеванием, способным привести к развитию ряда осложнений, и даже летальный исход.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же не стоит забывать и о мерах профилактики. В них входят своевременное лечение центральной 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 tooltip="Неврология"/>
              </a:rPr>
              <a:t>нервной системы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вести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ЗОЖ,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сбалансированное питание, употреблять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витамины,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полностью отказаться от вредных привычек.</a:t>
            </a:r>
          </a:p>
          <a:p>
            <a:pPr marL="0" indent="0">
              <a:buNone/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29748" y="156754"/>
            <a:ext cx="3657600" cy="304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29748" y="3396342"/>
            <a:ext cx="3657600" cy="13144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29748" y="4902380"/>
            <a:ext cx="3657600" cy="1774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4418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09005"/>
            <a:ext cx="8869680" cy="645305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2016 г. МЗ КР приняло стандарты предоставления паллиативной помощи в КР. Эти стандарты регулируют четкие условия и требования для всех специалистов, которые хотят предоставлять услуги ПП пациентам, как в стационарах, так в хосписах, в том числе и частных.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ДОСТУП К НАРКОТИЧЕСКИМ ОБЕЗБОЛИВАЮЩИМ.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До 2014 года в Кыргызстане имелось ограниченное количество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опиоидов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для снятия боли в виде инъекционного морфина,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трамадола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промедола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зарегистрирован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таблетированный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морфин короткого действия в дозировках 5 мг и 10 мг и введён в программу государственных гарантий (ПГГ)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врачами в системе ПМСП 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качестве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лекарственного средства первого выбора для снятия боли у паллиативных пациентов.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«Золотым» стандартом, рекомендуемым ВОЗ для лечения такой боли, является морфин в виде таблеток и капель для приема внутрь. Обычно этот препарат в КР назначается врачами лишь в самых крайних случаях, когда больные мучаются от нестерпимой боли на грани болевого шока и готовы пойти на самоубийство.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69680" y="209005"/>
            <a:ext cx="3135086" cy="27170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3270068"/>
            <a:ext cx="3135085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404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04950" y="209007"/>
            <a:ext cx="5590902" cy="63354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Первые попытки развития паллиативной помощи в Кыргызстане начинались в конце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1990-х годов на базе Национального центра онкологии, где был создан хоспис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который просуществовал недолгое время при поддержке организации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City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Hope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International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Тогда же был создан еще один хоспис в г. Караколе при поддержке гуманитарных фондов, который также проработал недолгое время.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5852" y="209008"/>
            <a:ext cx="5834741" cy="309589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95851" y="3612968"/>
            <a:ext cx="5834741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37486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4320" y="326571"/>
            <a:ext cx="7302137" cy="620485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Программе государственных гарантий , право на получение наркотических обезболивающих по данной программе имеют только больные раком на четвертой терминальной стадии заболевания (больные СПИДом и туберкулезом не вошли в этот список).</a:t>
            </a:r>
          </a:p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ПАЛЛИАТИВНОЙ ПОМОЩИ В КЫРГЫЗСТАНЕ.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Кыргызский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государственный медицинский институт переподготовки и повышения квалификации (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КГМИПиПК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является флагманом в развитии последипломного образования по паллиативной помощи для медицинских работников в КР.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КГМИПиПК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 разработан месячный специализированный курс по паллиативной помощи для специалистов, работающих в пилотных проектах по ПП и в отделении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НЦОиГ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58892" y="326571"/>
            <a:ext cx="4572000" cy="257175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8892" y="3428999"/>
            <a:ext cx="4463143" cy="274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8820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6571" y="313508"/>
            <a:ext cx="6466115" cy="6361611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ОРГАНИЗАЦИИ, ОКАЗЫВАЮЩИЕ ПАЛЛИАТИВНУЮ ПОМОЩЬ НАСЕЛЕНИЮ КЫРГЫЗСТАНА </a:t>
            </a:r>
          </a:p>
          <a:p>
            <a:pPr marL="514350" indent="-514350">
              <a:buAutoNum type="arabicPeriod"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паллиативной терапии и реабилитации 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НЦОиГ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г. Бишкек.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Отделение для паллиативных пациентов в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НЦОиГ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было открыто в 1997–1998 гг. Всего отделение рассчитано на 25 коек. В 2016 году в отделение было госпитализировано 686 пациентов. Паллиативные пациенты находятся в стационаре от 7 до 14 дней, в основном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симптоматического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лечения и подбора дозы наркотических обезболивающих. В отделении посещение родственников паллиативных пациентов – беспрепятственное, в любое время, разрешается одновременное посещение по 2–3 человека. При необходимости, для одиноких, нуждающихся в уходе пациентов, приглашаются сестры милосердия из Русской православной церкви.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40880" y="1280159"/>
            <a:ext cx="4938496" cy="3735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4991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502" y="169818"/>
            <a:ext cx="6230983" cy="65314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Паллиативная помощь при химиотерапевтическом отделении ОМЦО, г. Ош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отделении химиотерапии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(коек) для паллиативных пациентов были открыты в 2012 году. Всего отделение рассчитано на 30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коек. Паллиативные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пациенты находятся в стационаре от 3 до 7 дней, в основном для коррекции, подбора дозы наркотических обезболивающих и симптоматического лечения.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Посещение родственников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беспрепятственное, в любое время,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одновременно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2–3 человека. Также на базе ОМЦО работал проект по оказанию паллиативной помощи на дому, в состав которой входили 2 врача-онколога (ОМОЦО, ЦСМ г. Ош), 4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мед.сестры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юрист. Данный проект работал в 2013–2016 гг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88183" y="326570"/>
            <a:ext cx="4923246" cy="261257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88183" y="3446417"/>
            <a:ext cx="492324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0469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87383" y="156754"/>
            <a:ext cx="11612880" cy="657061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ОО «Открытое медицинское сообщество», проект «Оказание паллиативной помощи на дому».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стартовал в 2013 году при финансовой поддержке программы «Общественное здравоохранение» Фонда «Сорос-Кыргызстан». Реализация проекта осуществляется на базе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НЦОиГ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Основной состав междисциплинарной команды (МДК) в разные годы включал врачей (2–3 специалиста), медицинских сестер (3–4), психолога и социального работника. Кроме этого, в проект привлекались волонтеры, врачи-консультанты и сестры милосердия. Всего за эти годы паллиативная помощь была оказана более чем 600 пациентам. Из них большая часть (85–90%) взрослых пациентов с онкологическими заболеваниями, а также с неонкологическими (10–15%), дети составили около 5% от общего числа.</a:t>
            </a:r>
            <a:r>
              <a:rPr lang="ru-RU" sz="2800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среднем, пациенты находятся под патронажем проекта 53 дня. 29–30% пациентов нуждаются в обезболивании морфином. У 65% пациентов выраженный уровень депрессии и тревожности.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79368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69" y="313509"/>
            <a:ext cx="5460273" cy="62832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ОФ «</a:t>
            </a:r>
            <a:r>
              <a:rPr lang="ru-RU" sz="2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Эргэнэ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», проект «Комплексная модель паллиативной помощи» </a:t>
            </a:r>
          </a:p>
          <a:p>
            <a:pPr marL="0" indent="0"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2015 года на базе офиса ОФ «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Эргэнэ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 начала работать вторая МДК по оказанию паллиативной помощи на дому в г. Бишкеке, включающая 2 врачей и 4 мед. сестер. В 2016 г. паллиативная помощь на дому была оказана 127 пациентам.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Охват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– Ленинский и частично Первомайский районы г. Бишкека.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2342" y="156755"/>
            <a:ext cx="5648960" cy="34616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2490" y="3914911"/>
            <a:ext cx="5548811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3758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0629" y="169817"/>
            <a:ext cx="6113417" cy="66881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5. ОБФ «Первый детский хоспис» Первый детский хоспис был открыт в 2015 году.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2016 году мэрия г. Бишкека выделила здание для Первого детского хосписа. Хоспис рассчитан на 8 коек. Также есть выездная служба, которая оказывает паллиативную помощь на дому 25 детям и их семьям. Есть социальная программа «передышки» – 21 день в году, т. е. когда в случае необходимости, родители могут на время оставить в хосписе ребенка, нуждающегося в паллиативной помощи, для решения каких-то своих неотложных дел или проблем.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хоспис принимаются дети и молодежь в возрасте до 21 года. Организация существует на частные пожертвования граждан и организаций. Паллиативная помощь пациентам оказывается бесплатно.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1034" y="169817"/>
            <a:ext cx="3487783" cy="31612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861" y="3553097"/>
            <a:ext cx="4698956" cy="3135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38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451" y="444136"/>
            <a:ext cx="5460276" cy="613954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хоспис пациенты поступают по направлению из детских стационаров или самостоятельно. Пациенты вместе с родителями могут находиться в хосписе до 2 лет, в среднем пребывание составляет от 5 дней до 4 месяцев. Хоспис не располагает наркотическими обезболивающими. В случае необходимости родители пациентов должны получать рецепты на морфин в ЦСМ по месту жительства.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9727" y="444136"/>
            <a:ext cx="5715000" cy="320992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9727" y="3796529"/>
            <a:ext cx="2125980" cy="28346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5378" y="3796529"/>
            <a:ext cx="3489350" cy="2664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485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31" y="339634"/>
            <a:ext cx="11652069" cy="63616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ОПРОСА СПЕЦИАЛИСТОВ, ПРЕДОСТАВЛЯЮЩИХ МЕДИЦИНСКУЮ ПОМОЩЬ НАСЕЛЕНИЮ.</a:t>
            </a:r>
          </a:p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было опрошено 460 специалистов, представителей медицинских организаций 3 регионов республики – Чуйской,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Ошской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Иссык-Кульской областей и городов Бишкек, Ош и Каракол, включая Национальный центр онкологии (НЦО). Из числа опрошенных 93,7%, т. е. сталкивались в своей работе с паллиативными пациентами. Опрошенными специалистами были отмечены следующие основные диагнозы тяжелобольных и неизлечимых пациентов: онкологические заболевания – 64,6%, сердечно-сосудистые заболевания – 32,4%, туберкулез – 26%, неврологические заболевания – 27%, ВИЧ/СПИД – 24,6%. 74% специалистов указали, что наиболее часто встречаемый возраст таких пациентов – это 50 лет и старше. Периоды выживания среди пациентов после постановки диагноза неизлечимого заболевания были отмечены следующие: до 1 года – 24%, 1–3 года – 35,7%, 3–5 лет – 21,6%, свыше 5 лет – 18,7%.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5854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222069"/>
            <a:ext cx="11560627" cy="63093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Почти ¾ опрошенных врачей отметили очень сложную систему учета, контроля и выписки морфина для пациентов. Именно поэтому у большинства пациентов, нуждающихся в морфине, возникают проблемы при получении морфина в медицинских учреждениях страны. Среди двух главных проблем в оказании паллиативной помощи пациентам специалисты отметили «отсутствие отделений ПП и хосписов» – 41% и «отсутствие возможности достойного ухода из жизни» –38,3%. Из предпочтительных видов паллиативной помощи большинство медицинских работников отметили оказание помощи на дому (66,6%). Помощь на дому и создание хосписов – были выбраны приоритетными видами услуг для развития в нашей стране.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5662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3" y="209006"/>
            <a:ext cx="11612881" cy="67404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экономических затрат в стационарах выявил значительные прямые расходы на пациентов, связанные с обязательными лабораторно-диагностическими исследованиями, что является неоправданным для такой категории пациентов. Сравнительный анализ экономических затрат на 1 паллиативного пациента в месяц при оказании квалифицированной медицинской помощи в стационаре и на дому выявил, что предоставление паллиативной помощи на дому в среднем в 3 раза дешевле, чем в специализированных стационарах.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Также немаловажную роль играет такой фактор, что в стационаре паллиативный пациент находится короткое время (7–10 дней) и далее находится дома без присмотра медицинского персонала до очередного обращения им в ЦСМ или стационар.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859740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2070" y="300446"/>
            <a:ext cx="7328261" cy="63354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2005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года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Ошском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межобластном центре онкологии при содействии двух медицинских сестер – волонтеров из Великобритании (Шотландии) были созданы условия для оказания показания паллиативной помощи онкологическим пациентам.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сих пор паллиативная помощь населению на последней стадии заболевания в Кыргызстане оказывалась и оказывается в ограниченном объеме. Помощь доступна всего лишь в двух отделениях ПП при онкологических центрах (25 коек в Бишкеке и 5 коек в Оше) и в больнице по паллиативному уходу для больных туберкулезом на терминальной стадии в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Кемине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 60 коек.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0332" y="300446"/>
            <a:ext cx="4419736" cy="304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4200" y="3841296"/>
            <a:ext cx="4572000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423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075" y="326571"/>
            <a:ext cx="11469188" cy="60350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Открытие хосписов для паллиативных пациентов является очень востребованным видом услуг для данной категории больных в Кыргызстане, но, к сожалению, из-за высоких затрат, связанных с содержанием и обеспечением такого вида медико-социальных учреждений, государство из-за дефицита бюджета будет не в состоянии финансировать в ближайшее время. В этой связи, принятые в последние годы правовые основы, способствующие развитию ПП, могут послужить благоприятными факторами для развития частных (</a:t>
            </a: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частно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-государственных), благотворительных хосписов в Кыргызстане.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514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1885" y="143691"/>
            <a:ext cx="11547565" cy="627017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отдельную отрасль медицины Всемирная организация здравоохранения (ВОЗ) ввела паллиативную помощь в 1982 году. Сначала ее определяли, как уход за человеком в последние дни его жизни. В 2002 году ВОЗ расширила понятие паллиативной помощи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Сегодня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широко применяется следующее определение: Паллиативная помощь – это комплексный подход, цель которого – обеспечить максимальное качество жизни пациента с неизлечимым (смертельным) заболеванием и членов его семьи, путем предупреждения и облегчения страданий, благодаря раннему выявлению и точному диагностированию возникающих проблем и проведения адекватных лечебных мероприятий (при болевом синдроме и других нарушениях жизнедеятельности), а также предоставление психосоциальной и моральной поддержки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41122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3325" y="352697"/>
            <a:ext cx="11325497" cy="60089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мировой практике считается, что по мере приближения человека к жизненному финалу проявления его болезни могут стремительно меняться, также меняется его потребность во внимании со стороны членов семьи и медицинского персонала. Завершение жизни – это крайне значимое личное переживание, которое может потребовать от человека всех оставшихся эмоциональных и физических сил. Умирающие больные, а также их близкие нуждаются в особенно чуткой помощи.</a:t>
            </a:r>
          </a:p>
          <a:p>
            <a:pPr marL="0" indent="0">
              <a:buNone/>
            </a:pP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8659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195" y="248194"/>
            <a:ext cx="7889965" cy="6348549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 оказания паллиативной помощи на дому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2013 года развивается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при поддержке международных доноров (программы «Общественное здравоохранение» Фонда «Сорос-Кыргызстан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»).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Так, в КР на 2017 год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три междисциплинарные команды в Бишкеке и Оше, оказывающие ПП на дому.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Кыргызстане ежегодно в паллиативной помощи нуждается от 19 508 до 25 265 человек.</a:t>
            </a:r>
          </a:p>
          <a:p>
            <a:pPr marL="0" indent="0">
              <a:buNone/>
            </a:pP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уходе за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пациентом принимают участие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или более членов его семьи. Таким образом, паллиативная помощь ежегодно понадобится, по меньшей мере, 60 000 человек. Одних только онкологических больных, нуждающихся в паллиативной помощи, может быть в среднем порядка 570 в день.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76903" y="3792583"/>
            <a:ext cx="4127863" cy="280416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38160" y="248194"/>
            <a:ext cx="3866606" cy="30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25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8823" y="261257"/>
            <a:ext cx="11482251" cy="624404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2015 г. Фонд обязательного медицинского страхования (ФОМС)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оказания паллиативной помощи на первичном уровне в ПГГ внес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таблетированный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морфин (до этого у нас в стране был только инъекционный морфин) и были установлены новые нормативы по его количеству. А именно морфина в размере 3 000 мг (300 ампул по 10 мг или 300 таблеток по 10 мг), мягкого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опиоида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трамадола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размере 36 000 мг или 360 ампул по 100 мг. </a:t>
            </a:r>
          </a:p>
          <a:p>
            <a:pPr marL="0" indent="0">
              <a:buNone/>
            </a:pP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2014 г. МЗ КР приняло Приказ о внесении дополнений в номенклатуру медицинских и фармацевтических специальностей: «Врач – специалист по паллиативной помощи» и «Медицинская сестра по оказанию паллиативной помощи».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4438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1" y="287383"/>
            <a:ext cx="8072845" cy="624404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оказание паллиативной помощи в Кыргызстане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на стадии становления и характеризуется нехваткой специализированных коек в стационарах, профильных служб и медицинских кадров, несмотря на высокие показатели неизлечимых заболеваний 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(онкологические, тяжелые сердечно–сосудистые, неврологические, легочные заболевания, СПИД и т.д.).</a:t>
            </a:r>
          </a:p>
          <a:p>
            <a:pPr marL="0" indent="0">
              <a:buNone/>
            </a:pP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672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3953" y="535577"/>
            <a:ext cx="10776857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онкологической заболеваемости среди населения    КР (2020г.)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Общая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численность женского населения : 3 242 000</a:t>
            </a:r>
            <a:b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Всего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умерших: 13 700 </a:t>
            </a:r>
            <a:endParaRPr lang="ru-RU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896" y="2750850"/>
            <a:ext cx="11382104" cy="4334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8720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5575" y="209005"/>
            <a:ext cx="3253831" cy="6296297"/>
          </a:xfrm>
        </p:spPr>
        <p:txBody>
          <a:bodyPr/>
          <a:lstStyle/>
          <a:p>
            <a:r>
              <a:rPr lang="ru-RU" dirty="0" smtClean="0"/>
              <a:t>СМА (</a:t>
            </a:r>
            <a:r>
              <a:rPr lang="ru-RU" dirty="0"/>
              <a:t>далее СМА</a:t>
            </a:r>
            <a:r>
              <a:rPr lang="ru-RU" dirty="0" smtClean="0"/>
              <a:t>) - это </a:t>
            </a:r>
            <a:r>
              <a:rPr lang="ru-RU" dirty="0"/>
              <a:t>генетическое, прогрессирующее, иногда смертельное нервно-мышечное заболевание. </a:t>
            </a:r>
            <a:r>
              <a:rPr lang="ru-RU" dirty="0" smtClean="0"/>
              <a:t>СМА </a:t>
            </a:r>
            <a:r>
              <a:rPr lang="ru-RU" dirty="0"/>
              <a:t>поражает примерно одного из 6-10 тысяч детей и является ведущей в мире генетической причиной смерти детей до 2 </a:t>
            </a:r>
            <a:r>
              <a:rPr lang="ru-RU" dirty="0" smtClean="0"/>
              <a:t>лет 2,3</a:t>
            </a:r>
            <a:r>
              <a:rPr lang="ru-RU" dirty="0"/>
              <a:t>.  Независимо от тяжести, все люди со СМА теряют двигательные </a:t>
            </a:r>
            <a:r>
              <a:rPr lang="ru-RU" dirty="0" smtClean="0"/>
              <a:t>функции.</a:t>
            </a:r>
          </a:p>
          <a:p>
            <a:r>
              <a:rPr lang="ru-RU" b="1" dirty="0"/>
              <a:t>СМА обычно подразделяют на 4 основных </a:t>
            </a:r>
            <a:r>
              <a:rPr lang="ru-RU" b="1" dirty="0" smtClean="0"/>
              <a:t>типа:</a:t>
            </a:r>
            <a:endParaRPr lang="ru-RU" dirty="0" smtClean="0"/>
          </a:p>
          <a:p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AutoShape 2" descr="image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2286" y="209005"/>
            <a:ext cx="8495807" cy="6453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1074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9817" y="404949"/>
            <a:ext cx="4715692" cy="321346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СМА возникает дисфункция или гибель α-мотонейронов1. α-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мотонейроны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спинного мозга иннервируют скелетные мышцы и отвечают за сокращение мышц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11264" y="115590"/>
            <a:ext cx="5979128" cy="32692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65760" y="4219303"/>
            <a:ext cx="463731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недостатка особого белка – белка SMN – при СМА возникает гибель α-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мотонейронов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1265" y="3487783"/>
            <a:ext cx="5979128" cy="3148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808842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237</TotalTime>
  <Words>2748</Words>
  <Application>Microsoft Office PowerPoint</Application>
  <PresentationFormat>Широкоэкранный</PresentationFormat>
  <Paragraphs>77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7" baseType="lpstr">
      <vt:lpstr>Arial</vt:lpstr>
      <vt:lpstr>Century Gothic</vt:lpstr>
      <vt:lpstr>Times New Roman</vt:lpstr>
      <vt:lpstr>Wingdings 3</vt:lpstr>
      <vt:lpstr>Легкий дым</vt:lpstr>
      <vt:lpstr>СОСТОЯНИЕ ПАЛЛИАТИВНОЙ  ПОМОЩИ  В КЫРГЫЗСТАНЕ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СОСТОЯНИЕ ПАЛЛИАТИВНОЙ ПОМОЩИ В КЫРГЫЗСТАНЕ</dc:title>
  <dc:creator>Пользователь</dc:creator>
  <cp:lastModifiedBy>Пользователь</cp:lastModifiedBy>
  <cp:revision>26</cp:revision>
  <dcterms:created xsi:type="dcterms:W3CDTF">2024-12-05T16:29:46Z</dcterms:created>
  <dcterms:modified xsi:type="dcterms:W3CDTF">2024-12-06T17:23:15Z</dcterms:modified>
</cp:coreProperties>
</file>